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Space Mono Bold" panose="020B0604020202020204" charset="0"/>
      <p:regular r:id="rId14"/>
    </p:embeddedFont>
    <p:embeddedFont>
      <p:font typeface="Space Mono" panose="020B0604020202020204" charset="0"/>
      <p:regular r:id="rId15"/>
    </p:embeddedFont>
    <p:embeddedFont>
      <p:font typeface="Roboto Mono"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veli Kaur" initials="SK" lastIdx="6" clrIdx="0">
    <p:extLst>
      <p:ext uri="{19B8F6BF-5375-455C-9EA6-DF929625EA0E}">
        <p15:presenceInfo xmlns:p15="http://schemas.microsoft.com/office/powerpoint/2012/main" userId="b8ebcf85acfc89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10" y="36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26T09:49:25.223" idx="1">
    <p:pos x="10" y="10"/>
    <p:text>Let’s start with something beautiful — hydrogen.
 This little atom was the first big win for quantum mechanics.
(Point to the top-left — Schrödinger Equation)
This equation here — the Schrödinger Equation — helped scientists predict the behavior of hydrogen’s single electron.
(Point to the top-right — fuzzy atom)
Instead of imagining the electron spinning in a circle, it showed us a cloud, a blur of where the electron might be.
(Point to the bottom-left — orbitals)
From that, we got these amazing shapes — 1s, 2p, 3d — the orbitals that we now learn in every chemistry class.
(Point to the bottom-right — energy levels)
It even explained how electrons jump between energy levels and how atoms absorb or release light.
So for hydrogen — it all worked beautifully.
But then came helium… and everything got complicated.</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7-26T09:49:39.438" idx="2">
    <p:pos x="10" y="10"/>
    <p:text>In hydrogen, we had one electron, one equation, and a clean solution.
But in helium, we add just one more electron — and boom. That electron repels the other, and now…
The energy of one depends on the position of the other.
So the math doesn’t split cleanly anymore.
We can’t write it as ψ₁ times ψ₂.
The electrons are now entangled.
And that breaks the Schrödinger equation — no exact solution exists for helium.</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7-26T09:50:06.899" idx="3">
    <p:pos x="10" y="10"/>
    <p:text>Now let’s zoom into the problem — the full Schrödinger equation for helium.
It looks similar to hydrogen, but there's one big difference — this new term:
➡️ 1 / |r₁ − r₂| — the repulsion between the two electrons.
And here’s the problem —
 The energy of electron 1 depends on where electron 2 is...
 and the energy of electron 2 depends on electron 1.
So, unlike hydrogen, we can’t separate the wavefunction into a nice product like:
 Ψ = ψ₁(r₁) × ψ₂(r₂) ❌
These two electrons are now linked — entangled.
 They move in a way that affects each other, constantly.
That’s what breaks the equation.
 It becomes a multi-body problem — and we have no exact solution for it.
This is why helium — with just one extra electron — became so hard to solve.”</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7-26T09:50:54.143" idx="4">
    <p:pos x="10" y="10"/>
    <p:text>The helium equation looks scary, not because the physics is wrong — but because it’s buried under a pile of constants. h-bar, electron mass, charge, permittivity — all essential, but math gets bulky.</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7-26T09:51:10.857" idx="5">
    <p:pos x="10" y="10"/>
    <p:text>So what do scientists do? We switch to atomic units — a smart shortcut where we set all the messy constants to 1. Now look — same physics, but so much cleaner. This lets us focus on what actually matters in the equation</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7-26T09:51:32.827" idx="6">
    <p:pos x="10" y="10"/>
    <p:text>Okay, we didn’t solve it exactly — we still had to use numerical techniques like the SCF method.
But thanks to atomic units, the math became way cleaner.
We were able to calculate helium’s ground state energy very accurately: about −2.90 atomic units.
That’s the power of simplification — same physics, way easier math.</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A1747-FDCB-41D2-8F33-94D97B58CE62}" type="datetimeFigureOut">
              <a:rPr lang="en-IN" smtClean="0"/>
              <a:t>26-07-2025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69F48-AD1E-460B-B8CB-F1204A5CFFB4}" type="slidenum">
              <a:rPr lang="en-IN" smtClean="0"/>
              <a:t>‹#›</a:t>
            </a:fld>
            <a:endParaRPr lang="en-IN"/>
          </a:p>
        </p:txBody>
      </p:sp>
    </p:spTree>
    <p:extLst>
      <p:ext uri="{BB962C8B-B14F-4D97-AF65-F5344CB8AC3E}">
        <p14:creationId xmlns:p14="http://schemas.microsoft.com/office/powerpoint/2010/main" val="3390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369F48-AD1E-460B-B8CB-F1204A5CFFB4}" type="slidenum">
              <a:rPr lang="en-IN" smtClean="0"/>
              <a:t>7</a:t>
            </a:fld>
            <a:endParaRPr lang="en-IN"/>
          </a:p>
        </p:txBody>
      </p:sp>
    </p:spTree>
    <p:extLst>
      <p:ext uri="{BB962C8B-B14F-4D97-AF65-F5344CB8AC3E}">
        <p14:creationId xmlns:p14="http://schemas.microsoft.com/office/powerpoint/2010/main" val="84384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comments" Target="../comments/comment1.xml"/><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8.svg"/><Relationship Id="rId17" Type="http://schemas.openxmlformats.org/officeDocument/2006/relationships/comments" Target="../comments/comment2.xml"/><Relationship Id="rId2" Type="http://schemas.openxmlformats.org/officeDocument/2006/relationships/image" Target="../media/image1.pn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14.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2.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image" Target="../media/image22.svg"/><Relationship Id="rId17" Type="http://schemas.openxmlformats.org/officeDocument/2006/relationships/comments" Target="../comments/comment3.xml"/><Relationship Id="rId2" Type="http://schemas.openxmlformats.org/officeDocument/2006/relationships/image" Target="../media/image1.pn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13.png"/><Relationship Id="rId5" Type="http://schemas.openxmlformats.org/officeDocument/2006/relationships/image" Target="../media/image17.png"/><Relationship Id="rId15" Type="http://schemas.openxmlformats.org/officeDocument/2006/relationships/image" Target="../media/image18.png"/><Relationship Id="rId10" Type="http://schemas.openxmlformats.org/officeDocument/2006/relationships/image" Target="../media/image8.svg"/><Relationship Id="rId4" Type="http://schemas.openxmlformats.org/officeDocument/2006/relationships/image" Target="../media/image16.png"/><Relationship Id="rId9" Type="http://schemas.openxmlformats.org/officeDocument/2006/relationships/image" Target="../media/image6.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5.png"/><Relationship Id="rId5" Type="http://schemas.openxmlformats.org/officeDocument/2006/relationships/image" Target="../media/image20.jpeg"/><Relationship Id="rId15" Type="http://schemas.openxmlformats.org/officeDocument/2006/relationships/comments" Target="../comments/comment4.xml"/><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24.png"/><Relationship Id="rId14"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15.png"/><Relationship Id="rId18" Type="http://schemas.openxmlformats.org/officeDocument/2006/relationships/image" Target="../media/image51.svg"/><Relationship Id="rId3" Type="http://schemas.openxmlformats.org/officeDocument/2006/relationships/image" Target="../media/image27.png"/><Relationship Id="rId21" Type="http://schemas.openxmlformats.org/officeDocument/2006/relationships/image" Target="../media/image33.png"/><Relationship Id="rId7" Type="http://schemas.openxmlformats.org/officeDocument/2006/relationships/image" Target="../media/image22.png"/><Relationship Id="rId12" Type="http://schemas.openxmlformats.org/officeDocument/2006/relationships/image" Target="../media/image48.svg"/><Relationship Id="rId17"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30.png"/><Relationship Id="rId20" Type="http://schemas.openxmlformats.org/officeDocument/2006/relationships/image" Target="../media/image53.sv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9.png"/><Relationship Id="rId5" Type="http://schemas.openxmlformats.org/officeDocument/2006/relationships/image" Target="../media/image20.jpeg"/><Relationship Id="rId15" Type="http://schemas.openxmlformats.org/officeDocument/2006/relationships/image" Target="../media/image12.svg"/><Relationship Id="rId23" Type="http://schemas.openxmlformats.org/officeDocument/2006/relationships/comments" Target="../comments/comment5.xml"/><Relationship Id="rId10" Type="http://schemas.openxmlformats.org/officeDocument/2006/relationships/image" Target="../media/image46.svg"/><Relationship Id="rId19" Type="http://schemas.openxmlformats.org/officeDocument/2006/relationships/image" Target="../media/image32.png"/><Relationship Id="rId4" Type="http://schemas.openxmlformats.org/officeDocument/2006/relationships/image" Target="../media/image44.svg"/><Relationship Id="rId9" Type="http://schemas.openxmlformats.org/officeDocument/2006/relationships/image" Target="../media/image28.png"/><Relationship Id="rId14" Type="http://schemas.openxmlformats.org/officeDocument/2006/relationships/image" Target="../media/image8.png"/><Relationship Id="rId22" Type="http://schemas.openxmlformats.org/officeDocument/2006/relationships/image" Target="../media/image55.svg"/></Relationships>
</file>

<file path=ppt/slides/_rels/slide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12.png"/><Relationship Id="rId1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18.sv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11.png"/><Relationship Id="rId5" Type="http://schemas.openxmlformats.org/officeDocument/2006/relationships/image" Target="../media/image34.png"/><Relationship Id="rId15" Type="http://schemas.openxmlformats.org/officeDocument/2006/relationships/image" Target="../media/image6.png"/><Relationship Id="rId10" Type="http://schemas.openxmlformats.org/officeDocument/2006/relationships/image" Target="../media/image46.svg"/><Relationship Id="rId19" Type="http://schemas.openxmlformats.org/officeDocument/2006/relationships/comments" Target="../comments/comment6.xml"/><Relationship Id="rId4" Type="http://schemas.openxmlformats.org/officeDocument/2006/relationships/image" Target="../media/image30.png"/><Relationship Id="rId9" Type="http://schemas.openxmlformats.org/officeDocument/2006/relationships/image" Target="../media/image28.png"/><Relationship Id="rId1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5" b="-39335"/>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25000"/>
            </a:blip>
            <a:stretch>
              <a:fillRect l="-2083" r="-2083"/>
            </a:stretch>
          </a:blipFill>
        </p:spPr>
      </p:sp>
      <p:sp>
        <p:nvSpPr>
          <p:cNvPr id="4" name="TextBox 4"/>
          <p:cNvSpPr txBox="1"/>
          <p:nvPr/>
        </p:nvSpPr>
        <p:spPr>
          <a:xfrm>
            <a:off x="1569032" y="2116524"/>
            <a:ext cx="15149936" cy="4207175"/>
          </a:xfrm>
          <a:prstGeom prst="rect">
            <a:avLst/>
          </a:prstGeom>
        </p:spPr>
        <p:txBody>
          <a:bodyPr lIns="0" tIns="0" rIns="0" bIns="0" rtlCol="0" anchor="t">
            <a:spAutoFit/>
          </a:bodyPr>
          <a:lstStyle/>
          <a:p>
            <a:pPr algn="ctr">
              <a:lnSpc>
                <a:spcPts val="11183"/>
              </a:lnSpc>
            </a:pPr>
            <a:r>
              <a:rPr lang="en-US" sz="7988" b="1">
                <a:solidFill>
                  <a:srgbClr val="FFFFFF"/>
                </a:solidFill>
                <a:latin typeface="Space Mono Bold"/>
                <a:ea typeface="Space Mono Bold"/>
                <a:cs typeface="Space Mono Bold"/>
                <a:sym typeface="Space Mono Bold"/>
              </a:rPr>
              <a:t>Solving the Schrödinger Equation for Helium Using Atomic Units</a:t>
            </a:r>
          </a:p>
        </p:txBody>
      </p:sp>
      <p:sp>
        <p:nvSpPr>
          <p:cNvPr id="5" name="TextBox 5"/>
          <p:cNvSpPr txBox="1"/>
          <p:nvPr/>
        </p:nvSpPr>
        <p:spPr>
          <a:xfrm>
            <a:off x="6173962" y="7035445"/>
            <a:ext cx="12534298" cy="953136"/>
          </a:xfrm>
          <a:prstGeom prst="rect">
            <a:avLst/>
          </a:prstGeom>
        </p:spPr>
        <p:txBody>
          <a:bodyPr lIns="0" tIns="0" rIns="0" bIns="0" rtlCol="0" anchor="t">
            <a:spAutoFit/>
          </a:bodyPr>
          <a:lstStyle/>
          <a:p>
            <a:pPr algn="l">
              <a:lnSpc>
                <a:spcPts val="7839"/>
              </a:lnSpc>
              <a:spcBef>
                <a:spcPct val="0"/>
              </a:spcBef>
            </a:pPr>
            <a:r>
              <a:rPr lang="en-US" sz="5599">
                <a:solidFill>
                  <a:srgbClr val="FFFFFF"/>
                </a:solidFill>
                <a:latin typeface="Space Mono"/>
                <a:ea typeface="Space Mono"/>
                <a:cs typeface="Space Mono"/>
                <a:sym typeface="Space Mono"/>
              </a:rPr>
              <a:t>By Seveli Kaur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5" b="-39335"/>
            </a:stretch>
          </a:blipFill>
        </p:spPr>
      </p:sp>
      <p:sp>
        <p:nvSpPr>
          <p:cNvPr id="3" name="Freeform 3"/>
          <p:cNvSpPr/>
          <p:nvPr/>
        </p:nvSpPr>
        <p:spPr>
          <a:xfrm>
            <a:off x="11664611" y="1431060"/>
            <a:ext cx="5484197" cy="2838072"/>
          </a:xfrm>
          <a:custGeom>
            <a:avLst/>
            <a:gdLst/>
            <a:ahLst/>
            <a:cxnLst/>
            <a:rect l="l" t="t" r="r" b="b"/>
            <a:pathLst>
              <a:path w="5484197" h="2838072">
                <a:moveTo>
                  <a:pt x="0" y="0"/>
                </a:moveTo>
                <a:lnTo>
                  <a:pt x="5484197" y="0"/>
                </a:lnTo>
                <a:lnTo>
                  <a:pt x="5484197" y="2838072"/>
                </a:lnTo>
                <a:lnTo>
                  <a:pt x="0" y="2838072"/>
                </a:lnTo>
                <a:lnTo>
                  <a:pt x="0" y="0"/>
                </a:lnTo>
                <a:close/>
              </a:path>
            </a:pathLst>
          </a:custGeom>
          <a:blipFill>
            <a:blip r:embed="rId3"/>
            <a:stretch>
              <a:fillRect/>
            </a:stretch>
          </a:blipFill>
        </p:spPr>
      </p:sp>
      <p:sp>
        <p:nvSpPr>
          <p:cNvPr id="4" name="Freeform 4"/>
          <p:cNvSpPr/>
          <p:nvPr/>
        </p:nvSpPr>
        <p:spPr>
          <a:xfrm>
            <a:off x="13882189" y="2472870"/>
            <a:ext cx="901746" cy="901746"/>
          </a:xfrm>
          <a:custGeom>
            <a:avLst/>
            <a:gdLst/>
            <a:ahLst/>
            <a:cxnLst/>
            <a:rect l="l" t="t" r="r" b="b"/>
            <a:pathLst>
              <a:path w="901746" h="901746">
                <a:moveTo>
                  <a:pt x="0" y="0"/>
                </a:moveTo>
                <a:lnTo>
                  <a:pt x="901747" y="0"/>
                </a:lnTo>
                <a:lnTo>
                  <a:pt x="901747" y="901746"/>
                </a:lnTo>
                <a:lnTo>
                  <a:pt x="0" y="9017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1664611" y="6073403"/>
            <a:ext cx="5216816" cy="3482225"/>
          </a:xfrm>
          <a:custGeom>
            <a:avLst/>
            <a:gdLst/>
            <a:ahLst/>
            <a:cxnLst/>
            <a:rect l="l" t="t" r="r" b="b"/>
            <a:pathLst>
              <a:path w="5216816" h="3482225">
                <a:moveTo>
                  <a:pt x="0" y="0"/>
                </a:moveTo>
                <a:lnTo>
                  <a:pt x="5216816" y="0"/>
                </a:lnTo>
                <a:lnTo>
                  <a:pt x="5216816" y="3482224"/>
                </a:lnTo>
                <a:lnTo>
                  <a:pt x="0" y="3482224"/>
                </a:lnTo>
                <a:lnTo>
                  <a:pt x="0" y="0"/>
                </a:lnTo>
                <a:close/>
              </a:path>
            </a:pathLst>
          </a:custGeom>
          <a:blipFill>
            <a:blip r:embed="rId6"/>
            <a:stretch>
              <a:fillRect/>
            </a:stretch>
          </a:blipFill>
        </p:spPr>
      </p:sp>
      <p:sp>
        <p:nvSpPr>
          <p:cNvPr id="6" name="AutoShape 6"/>
          <p:cNvSpPr/>
          <p:nvPr/>
        </p:nvSpPr>
        <p:spPr>
          <a:xfrm>
            <a:off x="2479583" y="9539336"/>
            <a:ext cx="6005507" cy="0"/>
          </a:xfrm>
          <a:prstGeom prst="line">
            <a:avLst/>
          </a:prstGeom>
          <a:ln w="28575" cap="flat">
            <a:solidFill>
              <a:srgbClr val="FFFFFF"/>
            </a:solidFill>
            <a:prstDash val="solid"/>
            <a:headEnd type="none" w="sm" len="sm"/>
            <a:tailEnd type="none" w="sm" len="sm"/>
          </a:ln>
        </p:spPr>
      </p:sp>
      <p:sp>
        <p:nvSpPr>
          <p:cNvPr id="7" name="AutoShape 7"/>
          <p:cNvSpPr/>
          <p:nvPr/>
        </p:nvSpPr>
        <p:spPr>
          <a:xfrm>
            <a:off x="2479583" y="8272715"/>
            <a:ext cx="6005507" cy="0"/>
          </a:xfrm>
          <a:prstGeom prst="line">
            <a:avLst/>
          </a:prstGeom>
          <a:ln w="28575" cap="flat">
            <a:solidFill>
              <a:srgbClr val="FFFFFF"/>
            </a:solidFill>
            <a:prstDash val="solid"/>
            <a:headEnd type="none" w="sm" len="sm"/>
            <a:tailEnd type="none" w="sm" len="sm"/>
          </a:ln>
        </p:spPr>
      </p:sp>
      <p:sp>
        <p:nvSpPr>
          <p:cNvPr id="8" name="AutoShape 8"/>
          <p:cNvSpPr/>
          <p:nvPr/>
        </p:nvSpPr>
        <p:spPr>
          <a:xfrm>
            <a:off x="2479583" y="7006094"/>
            <a:ext cx="6005507" cy="0"/>
          </a:xfrm>
          <a:prstGeom prst="line">
            <a:avLst/>
          </a:prstGeom>
          <a:ln w="28575" cap="flat">
            <a:solidFill>
              <a:srgbClr val="FFFFFF"/>
            </a:solidFill>
            <a:prstDash val="solid"/>
            <a:headEnd type="none" w="sm" len="sm"/>
            <a:tailEnd type="none" w="sm" len="sm"/>
          </a:ln>
        </p:spPr>
      </p:sp>
      <p:sp>
        <p:nvSpPr>
          <p:cNvPr id="9" name="AutoShape 9"/>
          <p:cNvSpPr/>
          <p:nvPr/>
        </p:nvSpPr>
        <p:spPr>
          <a:xfrm>
            <a:off x="2479583" y="5739474"/>
            <a:ext cx="6005507" cy="0"/>
          </a:xfrm>
          <a:prstGeom prst="line">
            <a:avLst/>
          </a:prstGeom>
          <a:ln w="28575" cap="flat">
            <a:solidFill>
              <a:srgbClr val="FFFFFF"/>
            </a:solidFill>
            <a:prstDash val="solid"/>
            <a:headEnd type="none" w="sm" len="sm"/>
            <a:tailEnd type="none" w="sm" len="sm"/>
          </a:ln>
        </p:spPr>
      </p:sp>
      <p:sp>
        <p:nvSpPr>
          <p:cNvPr id="10" name="AutoShape 10"/>
          <p:cNvSpPr/>
          <p:nvPr/>
        </p:nvSpPr>
        <p:spPr>
          <a:xfrm flipV="1">
            <a:off x="4178056" y="5755765"/>
            <a:ext cx="0" cy="3799862"/>
          </a:xfrm>
          <a:prstGeom prst="line">
            <a:avLst/>
          </a:prstGeom>
          <a:ln w="38100" cap="flat">
            <a:solidFill>
              <a:srgbClr val="FFFFFF"/>
            </a:solidFill>
            <a:prstDash val="solid"/>
            <a:headEnd type="none" w="sm" len="sm"/>
            <a:tailEnd type="triangle" w="lg" len="med"/>
          </a:ln>
        </p:spPr>
      </p:sp>
      <p:sp>
        <p:nvSpPr>
          <p:cNvPr id="11" name="AutoShape 11"/>
          <p:cNvSpPr/>
          <p:nvPr/>
        </p:nvSpPr>
        <p:spPr>
          <a:xfrm flipH="1">
            <a:off x="6585248" y="7006094"/>
            <a:ext cx="0" cy="2533242"/>
          </a:xfrm>
          <a:prstGeom prst="line">
            <a:avLst/>
          </a:prstGeom>
          <a:ln w="38100" cap="flat">
            <a:solidFill>
              <a:srgbClr val="FFFFFF"/>
            </a:solidFill>
            <a:prstDash val="solid"/>
            <a:headEnd type="none" w="sm" len="sm"/>
            <a:tailEnd type="triangle" w="lg" len="med"/>
          </a:ln>
        </p:spPr>
      </p:sp>
      <p:sp>
        <p:nvSpPr>
          <p:cNvPr id="12" name="Freeform 12"/>
          <p:cNvSpPr/>
          <p:nvPr/>
        </p:nvSpPr>
        <p:spPr>
          <a:xfrm>
            <a:off x="4000950" y="9364886"/>
            <a:ext cx="354213" cy="348900"/>
          </a:xfrm>
          <a:custGeom>
            <a:avLst/>
            <a:gdLst/>
            <a:ahLst/>
            <a:cxnLst/>
            <a:rect l="l" t="t" r="r" b="b"/>
            <a:pathLst>
              <a:path w="354213" h="348900">
                <a:moveTo>
                  <a:pt x="0" y="0"/>
                </a:moveTo>
                <a:lnTo>
                  <a:pt x="354213" y="0"/>
                </a:lnTo>
                <a:lnTo>
                  <a:pt x="354213" y="348900"/>
                </a:lnTo>
                <a:lnTo>
                  <a:pt x="0" y="3489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6408141" y="6776058"/>
            <a:ext cx="354213" cy="348900"/>
          </a:xfrm>
          <a:custGeom>
            <a:avLst/>
            <a:gdLst/>
            <a:ahLst/>
            <a:cxnLst/>
            <a:rect l="l" t="t" r="r" b="b"/>
            <a:pathLst>
              <a:path w="354213" h="348900">
                <a:moveTo>
                  <a:pt x="0" y="0"/>
                </a:moveTo>
                <a:lnTo>
                  <a:pt x="354213" y="0"/>
                </a:lnTo>
                <a:lnTo>
                  <a:pt x="354213" y="348900"/>
                </a:lnTo>
                <a:lnTo>
                  <a:pt x="0" y="3489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Freeform 14"/>
          <p:cNvSpPr/>
          <p:nvPr/>
        </p:nvSpPr>
        <p:spPr>
          <a:xfrm>
            <a:off x="2244224" y="4146352"/>
            <a:ext cx="1109753" cy="1335041"/>
          </a:xfrm>
          <a:custGeom>
            <a:avLst/>
            <a:gdLst/>
            <a:ahLst/>
            <a:cxnLst/>
            <a:rect l="l" t="t" r="r" b="b"/>
            <a:pathLst>
              <a:path w="1109753" h="1335041">
                <a:moveTo>
                  <a:pt x="0" y="0"/>
                </a:moveTo>
                <a:lnTo>
                  <a:pt x="1109754" y="0"/>
                </a:lnTo>
                <a:lnTo>
                  <a:pt x="1109754" y="1335042"/>
                </a:lnTo>
                <a:lnTo>
                  <a:pt x="0" y="133504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5" name="Freeform 15"/>
          <p:cNvSpPr/>
          <p:nvPr/>
        </p:nvSpPr>
        <p:spPr>
          <a:xfrm>
            <a:off x="8909669" y="6948667"/>
            <a:ext cx="1125151" cy="1353566"/>
          </a:xfrm>
          <a:custGeom>
            <a:avLst/>
            <a:gdLst/>
            <a:ahLst/>
            <a:cxnLst/>
            <a:rect l="l" t="t" r="r" b="b"/>
            <a:pathLst>
              <a:path w="1125151" h="1353566">
                <a:moveTo>
                  <a:pt x="0" y="0"/>
                </a:moveTo>
                <a:lnTo>
                  <a:pt x="1125152" y="0"/>
                </a:lnTo>
                <a:lnTo>
                  <a:pt x="1125152" y="1353565"/>
                </a:lnTo>
                <a:lnTo>
                  <a:pt x="0" y="135356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 name="Freeform 16"/>
          <p:cNvSpPr/>
          <p:nvPr/>
        </p:nvSpPr>
        <p:spPr>
          <a:xfrm rot="7719588">
            <a:off x="3286905" y="5445047"/>
            <a:ext cx="466044" cy="1312799"/>
          </a:xfrm>
          <a:custGeom>
            <a:avLst/>
            <a:gdLst/>
            <a:ahLst/>
            <a:cxnLst/>
            <a:rect l="l" t="t" r="r" b="b"/>
            <a:pathLst>
              <a:path w="466044" h="1312799">
                <a:moveTo>
                  <a:pt x="0" y="0"/>
                </a:moveTo>
                <a:lnTo>
                  <a:pt x="466044" y="0"/>
                </a:lnTo>
                <a:lnTo>
                  <a:pt x="466044" y="1312799"/>
                </a:lnTo>
                <a:lnTo>
                  <a:pt x="0" y="131279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7" name="TextBox 17"/>
          <p:cNvSpPr txBox="1"/>
          <p:nvPr/>
        </p:nvSpPr>
        <p:spPr>
          <a:xfrm>
            <a:off x="1372516" y="1201886"/>
            <a:ext cx="8662305" cy="2771661"/>
          </a:xfrm>
          <a:prstGeom prst="rect">
            <a:avLst/>
          </a:prstGeom>
        </p:spPr>
        <p:txBody>
          <a:bodyPr lIns="0" tIns="0" rIns="0" bIns="0" rtlCol="0" anchor="t">
            <a:spAutoFit/>
          </a:bodyPr>
          <a:lstStyle/>
          <a:p>
            <a:pPr algn="ctr">
              <a:lnSpc>
                <a:spcPts val="22757"/>
              </a:lnSpc>
              <a:spcBef>
                <a:spcPct val="0"/>
              </a:spcBef>
            </a:pPr>
            <a:r>
              <a:rPr lang="en-US" sz="16255">
                <a:solidFill>
                  <a:srgbClr val="DAE4FD"/>
                </a:solidFill>
                <a:latin typeface="Roboto Mono"/>
                <a:ea typeface="Roboto Mono"/>
                <a:cs typeface="Roboto Mono"/>
                <a:sym typeface="Roboto Mono"/>
              </a:rPr>
              <a:t>ĤΨ=EΨ</a:t>
            </a:r>
          </a:p>
        </p:txBody>
      </p:sp>
      <p:sp>
        <p:nvSpPr>
          <p:cNvPr id="18" name="TextBox 18"/>
          <p:cNvSpPr txBox="1"/>
          <p:nvPr/>
        </p:nvSpPr>
        <p:spPr>
          <a:xfrm>
            <a:off x="1462602" y="9242625"/>
            <a:ext cx="704698" cy="526748"/>
          </a:xfrm>
          <a:prstGeom prst="rect">
            <a:avLst/>
          </a:prstGeom>
        </p:spPr>
        <p:txBody>
          <a:bodyPr lIns="0" tIns="0" rIns="0" bIns="0" rtlCol="0" anchor="t">
            <a:spAutoFit/>
          </a:bodyPr>
          <a:lstStyle/>
          <a:p>
            <a:pPr algn="just">
              <a:lnSpc>
                <a:spcPts val="4231"/>
              </a:lnSpc>
              <a:spcBef>
                <a:spcPct val="0"/>
              </a:spcBef>
            </a:pPr>
            <a:r>
              <a:rPr lang="en-US" sz="3022" b="1">
                <a:solidFill>
                  <a:srgbClr val="F7F4F5"/>
                </a:solidFill>
                <a:latin typeface="Space Mono Bold"/>
                <a:ea typeface="Space Mono Bold"/>
                <a:cs typeface="Space Mono Bold"/>
                <a:sym typeface="Space Mono Bold"/>
              </a:rPr>
              <a:t>n=1</a:t>
            </a:r>
          </a:p>
        </p:txBody>
      </p:sp>
      <p:sp>
        <p:nvSpPr>
          <p:cNvPr id="19" name="TextBox 19"/>
          <p:cNvSpPr txBox="1"/>
          <p:nvPr/>
        </p:nvSpPr>
        <p:spPr>
          <a:xfrm>
            <a:off x="1462602" y="7976004"/>
            <a:ext cx="704698" cy="526748"/>
          </a:xfrm>
          <a:prstGeom prst="rect">
            <a:avLst/>
          </a:prstGeom>
        </p:spPr>
        <p:txBody>
          <a:bodyPr lIns="0" tIns="0" rIns="0" bIns="0" rtlCol="0" anchor="t">
            <a:spAutoFit/>
          </a:bodyPr>
          <a:lstStyle/>
          <a:p>
            <a:pPr algn="just">
              <a:lnSpc>
                <a:spcPts val="4231"/>
              </a:lnSpc>
              <a:spcBef>
                <a:spcPct val="0"/>
              </a:spcBef>
            </a:pPr>
            <a:r>
              <a:rPr lang="en-US" sz="3022" b="1">
                <a:solidFill>
                  <a:srgbClr val="F7F4F5"/>
                </a:solidFill>
                <a:latin typeface="Space Mono Bold"/>
                <a:ea typeface="Space Mono Bold"/>
                <a:cs typeface="Space Mono Bold"/>
                <a:sym typeface="Space Mono Bold"/>
              </a:rPr>
              <a:t>n=2</a:t>
            </a:r>
          </a:p>
        </p:txBody>
      </p:sp>
      <p:sp>
        <p:nvSpPr>
          <p:cNvPr id="20" name="TextBox 20"/>
          <p:cNvSpPr txBox="1"/>
          <p:nvPr/>
        </p:nvSpPr>
        <p:spPr>
          <a:xfrm>
            <a:off x="1462602" y="6709383"/>
            <a:ext cx="704698" cy="526748"/>
          </a:xfrm>
          <a:prstGeom prst="rect">
            <a:avLst/>
          </a:prstGeom>
        </p:spPr>
        <p:txBody>
          <a:bodyPr lIns="0" tIns="0" rIns="0" bIns="0" rtlCol="0" anchor="t">
            <a:spAutoFit/>
          </a:bodyPr>
          <a:lstStyle/>
          <a:p>
            <a:pPr algn="just">
              <a:lnSpc>
                <a:spcPts val="4231"/>
              </a:lnSpc>
              <a:spcBef>
                <a:spcPct val="0"/>
              </a:spcBef>
            </a:pPr>
            <a:r>
              <a:rPr lang="en-US" sz="3022" b="1">
                <a:solidFill>
                  <a:srgbClr val="F7F4F5"/>
                </a:solidFill>
                <a:latin typeface="Space Mono Bold"/>
                <a:ea typeface="Space Mono Bold"/>
                <a:cs typeface="Space Mono Bold"/>
                <a:sym typeface="Space Mono Bold"/>
              </a:rPr>
              <a:t>n=3</a:t>
            </a:r>
          </a:p>
        </p:txBody>
      </p:sp>
      <p:sp>
        <p:nvSpPr>
          <p:cNvPr id="21" name="TextBox 21"/>
          <p:cNvSpPr txBox="1"/>
          <p:nvPr/>
        </p:nvSpPr>
        <p:spPr>
          <a:xfrm>
            <a:off x="1462602" y="5442762"/>
            <a:ext cx="704698" cy="526748"/>
          </a:xfrm>
          <a:prstGeom prst="rect">
            <a:avLst/>
          </a:prstGeom>
        </p:spPr>
        <p:txBody>
          <a:bodyPr lIns="0" tIns="0" rIns="0" bIns="0" rtlCol="0" anchor="t">
            <a:spAutoFit/>
          </a:bodyPr>
          <a:lstStyle/>
          <a:p>
            <a:pPr algn="just">
              <a:lnSpc>
                <a:spcPts val="4231"/>
              </a:lnSpc>
              <a:spcBef>
                <a:spcPct val="0"/>
              </a:spcBef>
            </a:pPr>
            <a:r>
              <a:rPr lang="en-US" sz="3022" b="1">
                <a:solidFill>
                  <a:srgbClr val="F7F4F5"/>
                </a:solidFill>
                <a:latin typeface="Space Mono Bold"/>
                <a:ea typeface="Space Mono Bold"/>
                <a:cs typeface="Space Mono Bold"/>
                <a:sym typeface="Space Mono Bold"/>
              </a:rPr>
              <a:t>n=4</a:t>
            </a:r>
          </a:p>
        </p:txBody>
      </p:sp>
      <p:sp>
        <p:nvSpPr>
          <p:cNvPr id="22" name="Freeform 22"/>
          <p:cNvSpPr/>
          <p:nvPr/>
        </p:nvSpPr>
        <p:spPr>
          <a:xfrm rot="5505833" flipH="1">
            <a:off x="7397743" y="6615839"/>
            <a:ext cx="716824" cy="2019221"/>
          </a:xfrm>
          <a:custGeom>
            <a:avLst/>
            <a:gdLst/>
            <a:ahLst/>
            <a:cxnLst/>
            <a:rect l="l" t="t" r="r" b="b"/>
            <a:pathLst>
              <a:path w="716824" h="2019221">
                <a:moveTo>
                  <a:pt x="716824" y="0"/>
                </a:moveTo>
                <a:lnTo>
                  <a:pt x="0" y="0"/>
                </a:lnTo>
                <a:lnTo>
                  <a:pt x="0" y="2019221"/>
                </a:lnTo>
                <a:lnTo>
                  <a:pt x="716824" y="2019221"/>
                </a:lnTo>
                <a:lnTo>
                  <a:pt x="716824"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23" name="Group 23"/>
          <p:cNvGrpSpPr/>
          <p:nvPr/>
        </p:nvGrpSpPr>
        <p:grpSpPr>
          <a:xfrm>
            <a:off x="0" y="0"/>
            <a:ext cx="18288000" cy="1185099"/>
            <a:chOff x="0" y="0"/>
            <a:chExt cx="4816593" cy="312125"/>
          </a:xfrm>
        </p:grpSpPr>
        <p:sp>
          <p:nvSpPr>
            <p:cNvPr id="24" name="Freeform 24"/>
            <p:cNvSpPr/>
            <p:nvPr/>
          </p:nvSpPr>
          <p:spPr>
            <a:xfrm>
              <a:off x="0" y="0"/>
              <a:ext cx="4816592" cy="312125"/>
            </a:xfrm>
            <a:custGeom>
              <a:avLst/>
              <a:gdLst/>
              <a:ahLst/>
              <a:cxnLst/>
              <a:rect l="l" t="t" r="r" b="b"/>
              <a:pathLst>
                <a:path w="4816592" h="312125">
                  <a:moveTo>
                    <a:pt x="0" y="0"/>
                  </a:moveTo>
                  <a:lnTo>
                    <a:pt x="4816592" y="0"/>
                  </a:lnTo>
                  <a:lnTo>
                    <a:pt x="4816592" y="312125"/>
                  </a:lnTo>
                  <a:lnTo>
                    <a:pt x="0" y="312125"/>
                  </a:lnTo>
                  <a:close/>
                </a:path>
              </a:pathLst>
            </a:custGeom>
            <a:solidFill>
              <a:srgbClr val="484A60"/>
            </a:solidFill>
          </p:spPr>
        </p:sp>
        <p:sp>
          <p:nvSpPr>
            <p:cNvPr id="25" name="TextBox 25"/>
            <p:cNvSpPr txBox="1"/>
            <p:nvPr/>
          </p:nvSpPr>
          <p:spPr>
            <a:xfrm>
              <a:off x="0" y="-38100"/>
              <a:ext cx="4816593" cy="3502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5" b="-39335"/>
            </a:stretch>
          </a:blipFill>
        </p:spPr>
      </p:sp>
      <p:sp>
        <p:nvSpPr>
          <p:cNvPr id="3" name="Freeform 3"/>
          <p:cNvSpPr/>
          <p:nvPr/>
        </p:nvSpPr>
        <p:spPr>
          <a:xfrm>
            <a:off x="12674288" y="1655739"/>
            <a:ext cx="2973659" cy="2973659"/>
          </a:xfrm>
          <a:custGeom>
            <a:avLst/>
            <a:gdLst/>
            <a:ahLst/>
            <a:cxnLst/>
            <a:rect l="l" t="t" r="r" b="b"/>
            <a:pathLst>
              <a:path w="2973659" h="2973659">
                <a:moveTo>
                  <a:pt x="0" y="0"/>
                </a:moveTo>
                <a:lnTo>
                  <a:pt x="2973658" y="0"/>
                </a:lnTo>
                <a:lnTo>
                  <a:pt x="2973658" y="2973659"/>
                </a:lnTo>
                <a:lnTo>
                  <a:pt x="0" y="297365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349184" y="1857248"/>
            <a:ext cx="2473088" cy="2559470"/>
          </a:xfrm>
          <a:custGeom>
            <a:avLst/>
            <a:gdLst/>
            <a:ahLst/>
            <a:cxnLst/>
            <a:rect l="l" t="t" r="r" b="b"/>
            <a:pathLst>
              <a:path w="2473088" h="2559470">
                <a:moveTo>
                  <a:pt x="0" y="0"/>
                </a:moveTo>
                <a:lnTo>
                  <a:pt x="2473088" y="0"/>
                </a:lnTo>
                <a:lnTo>
                  <a:pt x="2473088" y="2559469"/>
                </a:lnTo>
                <a:lnTo>
                  <a:pt x="0" y="25594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2545211">
            <a:off x="8580057" y="9246371"/>
            <a:ext cx="1113680" cy="1113680"/>
          </a:xfrm>
          <a:custGeom>
            <a:avLst/>
            <a:gdLst/>
            <a:ahLst/>
            <a:cxnLst/>
            <a:rect l="l" t="t" r="r" b="b"/>
            <a:pathLst>
              <a:path w="1113680" h="1113680">
                <a:moveTo>
                  <a:pt x="0" y="0"/>
                </a:moveTo>
                <a:lnTo>
                  <a:pt x="1113680" y="0"/>
                </a:lnTo>
                <a:lnTo>
                  <a:pt x="1113680" y="1113680"/>
                </a:lnTo>
                <a:lnTo>
                  <a:pt x="0" y="111368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2545211">
            <a:off x="8574752" y="9929362"/>
            <a:ext cx="1113680" cy="1113680"/>
          </a:xfrm>
          <a:custGeom>
            <a:avLst/>
            <a:gdLst/>
            <a:ahLst/>
            <a:cxnLst/>
            <a:rect l="l" t="t" r="r" b="b"/>
            <a:pathLst>
              <a:path w="1113680" h="1113680">
                <a:moveTo>
                  <a:pt x="0" y="0"/>
                </a:moveTo>
                <a:lnTo>
                  <a:pt x="1113680" y="0"/>
                </a:lnTo>
                <a:lnTo>
                  <a:pt x="1113680" y="1113680"/>
                </a:lnTo>
                <a:lnTo>
                  <a:pt x="0" y="111368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2545211">
            <a:off x="9019760" y="9805985"/>
            <a:ext cx="913607" cy="901980"/>
          </a:xfrm>
          <a:custGeom>
            <a:avLst/>
            <a:gdLst/>
            <a:ahLst/>
            <a:cxnLst/>
            <a:rect l="l" t="t" r="r" b="b"/>
            <a:pathLst>
              <a:path w="913607" h="901980">
                <a:moveTo>
                  <a:pt x="0" y="0"/>
                </a:moveTo>
                <a:lnTo>
                  <a:pt x="913607" y="0"/>
                </a:lnTo>
                <a:lnTo>
                  <a:pt x="913607" y="901980"/>
                </a:lnTo>
                <a:lnTo>
                  <a:pt x="0" y="901980"/>
                </a:lnTo>
                <a:lnTo>
                  <a:pt x="0" y="0"/>
                </a:lnTo>
                <a:close/>
              </a:path>
            </a:pathLst>
          </a:custGeom>
          <a:blipFill>
            <a:blip r:embed="rId9">
              <a:extLst>
                <a:ext uri="{96DAC541-7B7A-43D3-8B79-37D633B846F1}">
                  <asvg:svgBlip xmlns:asvg="http://schemas.microsoft.com/office/drawing/2016/SVG/main" xmlns="" r:embed="rId10"/>
                </a:ext>
              </a:extLst>
            </a:blip>
            <a:stretch>
              <a:fillRect l="-113316" t="-109886" r="-106928" b="-110357"/>
            </a:stretch>
          </a:blipFill>
        </p:spPr>
      </p:sp>
      <p:sp>
        <p:nvSpPr>
          <p:cNvPr id="8" name="Freeform 8"/>
          <p:cNvSpPr/>
          <p:nvPr/>
        </p:nvSpPr>
        <p:spPr>
          <a:xfrm rot="2545211">
            <a:off x="8335122" y="9581448"/>
            <a:ext cx="913607" cy="901980"/>
          </a:xfrm>
          <a:custGeom>
            <a:avLst/>
            <a:gdLst/>
            <a:ahLst/>
            <a:cxnLst/>
            <a:rect l="l" t="t" r="r" b="b"/>
            <a:pathLst>
              <a:path w="913607" h="901980">
                <a:moveTo>
                  <a:pt x="0" y="0"/>
                </a:moveTo>
                <a:lnTo>
                  <a:pt x="913607" y="0"/>
                </a:lnTo>
                <a:lnTo>
                  <a:pt x="913607" y="901980"/>
                </a:lnTo>
                <a:lnTo>
                  <a:pt x="0" y="901980"/>
                </a:lnTo>
                <a:lnTo>
                  <a:pt x="0" y="0"/>
                </a:lnTo>
                <a:close/>
              </a:path>
            </a:pathLst>
          </a:custGeom>
          <a:blipFill>
            <a:blip r:embed="rId9">
              <a:extLst>
                <a:ext uri="{96DAC541-7B7A-43D3-8B79-37D633B846F1}">
                  <asvg:svgBlip xmlns:asvg="http://schemas.microsoft.com/office/drawing/2016/SVG/main" xmlns="" r:embed="rId10"/>
                </a:ext>
              </a:extLst>
            </a:blip>
            <a:stretch>
              <a:fillRect l="-113316" t="-109886" r="-106928" b="-110357"/>
            </a:stretch>
          </a:blipFill>
        </p:spPr>
      </p:sp>
      <p:grpSp>
        <p:nvGrpSpPr>
          <p:cNvPr id="9" name="Group 9"/>
          <p:cNvGrpSpPr/>
          <p:nvPr/>
        </p:nvGrpSpPr>
        <p:grpSpPr>
          <a:xfrm rot="2545211">
            <a:off x="5687203" y="6869011"/>
            <a:ext cx="6912178" cy="69121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2545211">
            <a:off x="10788130" y="7123006"/>
            <a:ext cx="839828" cy="827230"/>
          </a:xfrm>
          <a:custGeom>
            <a:avLst/>
            <a:gdLst/>
            <a:ahLst/>
            <a:cxnLst/>
            <a:rect l="l" t="t" r="r" b="b"/>
            <a:pathLst>
              <a:path w="839828" h="827230">
                <a:moveTo>
                  <a:pt x="0" y="0"/>
                </a:moveTo>
                <a:lnTo>
                  <a:pt x="839827" y="0"/>
                </a:lnTo>
                <a:lnTo>
                  <a:pt x="839827" y="827230"/>
                </a:lnTo>
                <a:lnTo>
                  <a:pt x="0" y="82723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3" name="Freeform 13"/>
          <p:cNvSpPr/>
          <p:nvPr/>
        </p:nvSpPr>
        <p:spPr>
          <a:xfrm rot="2545211">
            <a:off x="6525623" y="7193179"/>
            <a:ext cx="839828" cy="827230"/>
          </a:xfrm>
          <a:custGeom>
            <a:avLst/>
            <a:gdLst/>
            <a:ahLst/>
            <a:cxnLst/>
            <a:rect l="l" t="t" r="r" b="b"/>
            <a:pathLst>
              <a:path w="839828" h="827230">
                <a:moveTo>
                  <a:pt x="0" y="0"/>
                </a:moveTo>
                <a:lnTo>
                  <a:pt x="839828" y="0"/>
                </a:lnTo>
                <a:lnTo>
                  <a:pt x="839828" y="827230"/>
                </a:lnTo>
                <a:lnTo>
                  <a:pt x="0" y="82723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AutoShape 14"/>
          <p:cNvSpPr/>
          <p:nvPr/>
        </p:nvSpPr>
        <p:spPr>
          <a:xfrm>
            <a:off x="7255525" y="7890052"/>
            <a:ext cx="1863596" cy="2263190"/>
          </a:xfrm>
          <a:prstGeom prst="line">
            <a:avLst/>
          </a:prstGeom>
          <a:ln w="47625" cap="flat">
            <a:solidFill>
              <a:srgbClr val="FFFFFF"/>
            </a:solidFill>
            <a:prstDash val="solid"/>
            <a:headEnd type="arrow" w="med" len="sm"/>
            <a:tailEnd type="arrow" w="med" len="sm"/>
          </a:ln>
        </p:spPr>
      </p:sp>
      <p:sp>
        <p:nvSpPr>
          <p:cNvPr id="15" name="AutoShape 15"/>
          <p:cNvSpPr/>
          <p:nvPr/>
        </p:nvSpPr>
        <p:spPr>
          <a:xfrm flipH="1">
            <a:off x="9119120" y="7841959"/>
            <a:ext cx="1809914" cy="2311284"/>
          </a:xfrm>
          <a:prstGeom prst="line">
            <a:avLst/>
          </a:prstGeom>
          <a:ln w="47625" cap="flat">
            <a:solidFill>
              <a:srgbClr val="FFFFFF"/>
            </a:solidFill>
            <a:prstDash val="solid"/>
            <a:headEnd type="arrow" w="med" len="sm"/>
            <a:tailEnd type="arrow" w="med" len="sm"/>
          </a:ln>
        </p:spPr>
      </p:sp>
      <p:sp>
        <p:nvSpPr>
          <p:cNvPr id="16" name="Freeform 16"/>
          <p:cNvSpPr/>
          <p:nvPr/>
        </p:nvSpPr>
        <p:spPr>
          <a:xfrm rot="-154788">
            <a:off x="7577344" y="7120676"/>
            <a:ext cx="3050910" cy="949596"/>
          </a:xfrm>
          <a:custGeom>
            <a:avLst/>
            <a:gdLst/>
            <a:ahLst/>
            <a:cxnLst/>
            <a:rect l="l" t="t" r="r" b="b"/>
            <a:pathLst>
              <a:path w="3050910" h="949596">
                <a:moveTo>
                  <a:pt x="0" y="0"/>
                </a:moveTo>
                <a:lnTo>
                  <a:pt x="3050910" y="0"/>
                </a:lnTo>
                <a:lnTo>
                  <a:pt x="3050910" y="949596"/>
                </a:lnTo>
                <a:lnTo>
                  <a:pt x="0" y="94959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7" name="Freeform 17"/>
          <p:cNvSpPr/>
          <p:nvPr/>
        </p:nvSpPr>
        <p:spPr>
          <a:xfrm rot="-3698290">
            <a:off x="6085536" y="6888229"/>
            <a:ext cx="712876" cy="496340"/>
          </a:xfrm>
          <a:custGeom>
            <a:avLst/>
            <a:gdLst/>
            <a:ahLst/>
            <a:cxnLst/>
            <a:rect l="l" t="t" r="r" b="b"/>
            <a:pathLst>
              <a:path w="712876" h="496340">
                <a:moveTo>
                  <a:pt x="0" y="0"/>
                </a:moveTo>
                <a:lnTo>
                  <a:pt x="712876" y="0"/>
                </a:lnTo>
                <a:lnTo>
                  <a:pt x="712876" y="496340"/>
                </a:lnTo>
                <a:lnTo>
                  <a:pt x="0" y="49634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8" name="Freeform 18"/>
          <p:cNvSpPr/>
          <p:nvPr/>
        </p:nvSpPr>
        <p:spPr>
          <a:xfrm rot="5865566">
            <a:off x="11612311" y="7423273"/>
            <a:ext cx="712876" cy="496340"/>
          </a:xfrm>
          <a:custGeom>
            <a:avLst/>
            <a:gdLst/>
            <a:ahLst/>
            <a:cxnLst/>
            <a:rect l="l" t="t" r="r" b="b"/>
            <a:pathLst>
              <a:path w="712876" h="496340">
                <a:moveTo>
                  <a:pt x="0" y="0"/>
                </a:moveTo>
                <a:lnTo>
                  <a:pt x="712876" y="0"/>
                </a:lnTo>
                <a:lnTo>
                  <a:pt x="712876" y="496340"/>
                </a:lnTo>
                <a:lnTo>
                  <a:pt x="0" y="49634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grpSp>
        <p:nvGrpSpPr>
          <p:cNvPr id="19" name="Group 19"/>
          <p:cNvGrpSpPr/>
          <p:nvPr/>
        </p:nvGrpSpPr>
        <p:grpSpPr>
          <a:xfrm>
            <a:off x="0" y="0"/>
            <a:ext cx="18288000" cy="1185099"/>
            <a:chOff x="0" y="0"/>
            <a:chExt cx="4816593" cy="312125"/>
          </a:xfrm>
        </p:grpSpPr>
        <p:sp>
          <p:nvSpPr>
            <p:cNvPr id="20" name="Freeform 20"/>
            <p:cNvSpPr/>
            <p:nvPr/>
          </p:nvSpPr>
          <p:spPr>
            <a:xfrm>
              <a:off x="0" y="0"/>
              <a:ext cx="4816592" cy="312125"/>
            </a:xfrm>
            <a:custGeom>
              <a:avLst/>
              <a:gdLst/>
              <a:ahLst/>
              <a:cxnLst/>
              <a:rect l="l" t="t" r="r" b="b"/>
              <a:pathLst>
                <a:path w="4816592" h="312125">
                  <a:moveTo>
                    <a:pt x="0" y="0"/>
                  </a:moveTo>
                  <a:lnTo>
                    <a:pt x="4816592" y="0"/>
                  </a:lnTo>
                  <a:lnTo>
                    <a:pt x="4816592" y="312125"/>
                  </a:lnTo>
                  <a:lnTo>
                    <a:pt x="0" y="312125"/>
                  </a:lnTo>
                  <a:close/>
                </a:path>
              </a:pathLst>
            </a:custGeom>
            <a:solidFill>
              <a:srgbClr val="484A60"/>
            </a:solidFill>
          </p:spPr>
        </p:sp>
        <p:sp>
          <p:nvSpPr>
            <p:cNvPr id="21" name="TextBox 21"/>
            <p:cNvSpPr txBox="1"/>
            <p:nvPr/>
          </p:nvSpPr>
          <p:spPr>
            <a:xfrm>
              <a:off x="0" y="-38100"/>
              <a:ext cx="4816593" cy="3502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173274" y="5017223"/>
            <a:ext cx="6051886" cy="575389"/>
          </a:xfrm>
          <a:prstGeom prst="rect">
            <a:avLst/>
          </a:prstGeom>
        </p:spPr>
        <p:txBody>
          <a:bodyPr lIns="0" tIns="0" rIns="0" bIns="0" rtlCol="0" anchor="t">
            <a:spAutoFit/>
          </a:bodyPr>
          <a:lstStyle/>
          <a:p>
            <a:pPr algn="ctr">
              <a:lnSpc>
                <a:spcPts val="4614"/>
              </a:lnSpc>
              <a:spcBef>
                <a:spcPct val="0"/>
              </a:spcBef>
            </a:pPr>
            <a:r>
              <a:rPr lang="en-US" sz="3295">
                <a:solidFill>
                  <a:srgbClr val="DAE4FD"/>
                </a:solidFill>
                <a:latin typeface="Space Mono"/>
                <a:ea typeface="Space Mono"/>
                <a:cs typeface="Space Mono"/>
                <a:sym typeface="Space Mono"/>
              </a:rPr>
              <a:t>HΨ(r₁, r₂) = EΨ(r₁, r₂)</a:t>
            </a:r>
          </a:p>
        </p:txBody>
      </p:sp>
      <p:sp>
        <p:nvSpPr>
          <p:cNvPr id="23" name="TextBox 23"/>
          <p:cNvSpPr txBox="1"/>
          <p:nvPr/>
        </p:nvSpPr>
        <p:spPr>
          <a:xfrm>
            <a:off x="9144000" y="6014727"/>
            <a:ext cx="10368773" cy="566304"/>
          </a:xfrm>
          <a:prstGeom prst="rect">
            <a:avLst/>
          </a:prstGeom>
        </p:spPr>
        <p:txBody>
          <a:bodyPr lIns="0" tIns="0" rIns="0" bIns="0" rtlCol="0" anchor="t">
            <a:spAutoFit/>
          </a:bodyPr>
          <a:lstStyle/>
          <a:p>
            <a:pPr algn="ctr">
              <a:lnSpc>
                <a:spcPts val="4589"/>
              </a:lnSpc>
              <a:spcBef>
                <a:spcPct val="0"/>
              </a:spcBef>
            </a:pPr>
            <a:r>
              <a:rPr lang="en-US" sz="3278">
                <a:solidFill>
                  <a:srgbClr val="DAE4FD"/>
                </a:solidFill>
                <a:latin typeface="Space Mono"/>
                <a:ea typeface="Space Mono"/>
                <a:cs typeface="Space Mono"/>
                <a:sym typeface="Space Mono"/>
              </a:rPr>
              <a:t>Ψ(r1, r2) ≠ ψ₁(r1) × ψ₂(r2) </a:t>
            </a:r>
          </a:p>
        </p:txBody>
      </p:sp>
      <p:sp>
        <p:nvSpPr>
          <p:cNvPr id="24" name="TextBox 24"/>
          <p:cNvSpPr txBox="1"/>
          <p:nvPr/>
        </p:nvSpPr>
        <p:spPr>
          <a:xfrm>
            <a:off x="1815557" y="5398330"/>
            <a:ext cx="3540341" cy="672105"/>
          </a:xfrm>
          <a:prstGeom prst="rect">
            <a:avLst/>
          </a:prstGeom>
        </p:spPr>
        <p:txBody>
          <a:bodyPr lIns="0" tIns="0" rIns="0" bIns="0" rtlCol="0" anchor="t">
            <a:spAutoFit/>
          </a:bodyPr>
          <a:lstStyle/>
          <a:p>
            <a:pPr algn="ctr">
              <a:lnSpc>
                <a:spcPts val="5484"/>
              </a:lnSpc>
              <a:spcBef>
                <a:spcPct val="0"/>
              </a:spcBef>
            </a:pPr>
            <a:r>
              <a:rPr lang="en-US" sz="3917">
                <a:solidFill>
                  <a:srgbClr val="DAE4FD"/>
                </a:solidFill>
                <a:latin typeface="Space Mono"/>
                <a:ea typeface="Space Mono"/>
                <a:cs typeface="Space Mono"/>
                <a:sym typeface="Space Mono"/>
              </a:rPr>
              <a:t>HΨ(r)=EΨ(r)</a:t>
            </a:r>
          </a:p>
        </p:txBody>
      </p:sp>
      <p:sp>
        <p:nvSpPr>
          <p:cNvPr id="25" name="TextBox 25"/>
          <p:cNvSpPr txBox="1"/>
          <p:nvPr/>
        </p:nvSpPr>
        <p:spPr>
          <a:xfrm rot="2545211">
            <a:off x="7453884" y="8677100"/>
            <a:ext cx="550289" cy="605119"/>
          </a:xfrm>
          <a:prstGeom prst="rect">
            <a:avLst/>
          </a:prstGeom>
        </p:spPr>
        <p:txBody>
          <a:bodyPr lIns="0" tIns="0" rIns="0" bIns="0" rtlCol="0" anchor="t">
            <a:spAutoFit/>
          </a:bodyPr>
          <a:lstStyle/>
          <a:p>
            <a:pPr algn="ctr">
              <a:lnSpc>
                <a:spcPts val="4955"/>
              </a:lnSpc>
              <a:spcBef>
                <a:spcPct val="0"/>
              </a:spcBef>
            </a:pPr>
            <a:r>
              <a:rPr lang="en-US" sz="3539">
                <a:solidFill>
                  <a:srgbClr val="DAE4FD"/>
                </a:solidFill>
                <a:latin typeface="Space Mono"/>
                <a:ea typeface="Space Mono"/>
                <a:cs typeface="Space Mono"/>
                <a:sym typeface="Space Mono"/>
              </a:rPr>
              <a:t>r₁</a:t>
            </a:r>
          </a:p>
        </p:txBody>
      </p:sp>
      <p:sp>
        <p:nvSpPr>
          <p:cNvPr id="26" name="TextBox 26"/>
          <p:cNvSpPr txBox="1"/>
          <p:nvPr/>
        </p:nvSpPr>
        <p:spPr>
          <a:xfrm rot="2545211">
            <a:off x="10432430" y="8701606"/>
            <a:ext cx="591490" cy="654958"/>
          </a:xfrm>
          <a:prstGeom prst="rect">
            <a:avLst/>
          </a:prstGeom>
        </p:spPr>
        <p:txBody>
          <a:bodyPr lIns="0" tIns="0" rIns="0" bIns="0" rtlCol="0" anchor="t">
            <a:spAutoFit/>
          </a:bodyPr>
          <a:lstStyle/>
          <a:p>
            <a:pPr algn="ctr">
              <a:lnSpc>
                <a:spcPts val="5326"/>
              </a:lnSpc>
              <a:spcBef>
                <a:spcPct val="0"/>
              </a:spcBef>
            </a:pPr>
            <a:r>
              <a:rPr lang="en-US" sz="3804">
                <a:solidFill>
                  <a:srgbClr val="DAE4FD"/>
                </a:solidFill>
                <a:latin typeface="Space Mono"/>
                <a:ea typeface="Space Mono"/>
                <a:cs typeface="Space Mono"/>
                <a:sym typeface="Space Mono"/>
              </a:rPr>
              <a:t>r₂</a:t>
            </a:r>
          </a:p>
        </p:txBody>
      </p:sp>
      <p:sp>
        <p:nvSpPr>
          <p:cNvPr id="27" name="TextBox 27"/>
          <p:cNvSpPr txBox="1"/>
          <p:nvPr/>
        </p:nvSpPr>
        <p:spPr>
          <a:xfrm>
            <a:off x="8344900" y="8237960"/>
            <a:ext cx="1537469" cy="381963"/>
          </a:xfrm>
          <a:prstGeom prst="rect">
            <a:avLst/>
          </a:prstGeom>
        </p:spPr>
        <p:txBody>
          <a:bodyPr lIns="0" tIns="0" rIns="0" bIns="0" rtlCol="0" anchor="t">
            <a:spAutoFit/>
          </a:bodyPr>
          <a:lstStyle/>
          <a:p>
            <a:pPr algn="ctr">
              <a:lnSpc>
                <a:spcPts val="3077"/>
              </a:lnSpc>
              <a:spcBef>
                <a:spcPct val="0"/>
              </a:spcBef>
            </a:pPr>
            <a:r>
              <a:rPr lang="en-US" sz="2197">
                <a:solidFill>
                  <a:srgbClr val="DAE4FD"/>
                </a:solidFill>
                <a:latin typeface="Space Mono"/>
                <a:ea typeface="Space Mono"/>
                <a:cs typeface="Space Mono"/>
                <a:sym typeface="Space Mono"/>
              </a:rPr>
              <a:t>repulsion</a:t>
            </a:r>
          </a:p>
        </p:txBody>
      </p:sp>
      <p:sp>
        <p:nvSpPr>
          <p:cNvPr id="28" name="TextBox 28"/>
          <p:cNvSpPr txBox="1"/>
          <p:nvPr/>
        </p:nvSpPr>
        <p:spPr>
          <a:xfrm>
            <a:off x="10288945" y="9875012"/>
            <a:ext cx="1879162" cy="381963"/>
          </a:xfrm>
          <a:prstGeom prst="rect">
            <a:avLst/>
          </a:prstGeom>
        </p:spPr>
        <p:txBody>
          <a:bodyPr lIns="0" tIns="0" rIns="0" bIns="0" rtlCol="0" anchor="t">
            <a:spAutoFit/>
          </a:bodyPr>
          <a:lstStyle/>
          <a:p>
            <a:pPr algn="ctr">
              <a:lnSpc>
                <a:spcPts val="3077"/>
              </a:lnSpc>
              <a:spcBef>
                <a:spcPct val="0"/>
              </a:spcBef>
            </a:pPr>
            <a:r>
              <a:rPr lang="en-US" sz="2197">
                <a:solidFill>
                  <a:srgbClr val="DAE4FD"/>
                </a:solidFill>
                <a:latin typeface="Space Mono"/>
                <a:ea typeface="Space Mono"/>
                <a:cs typeface="Space Mono"/>
                <a:sym typeface="Space Mono"/>
              </a:rPr>
              <a:t>Helium Atom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5" b="-39335"/>
            </a:stretch>
          </a:blipFill>
        </p:spPr>
      </p:sp>
      <p:grpSp>
        <p:nvGrpSpPr>
          <p:cNvPr id="3" name="Group 3"/>
          <p:cNvGrpSpPr/>
          <p:nvPr/>
        </p:nvGrpSpPr>
        <p:grpSpPr>
          <a:xfrm>
            <a:off x="3243688" y="1335960"/>
            <a:ext cx="11800624" cy="2731140"/>
            <a:chOff x="0" y="0"/>
            <a:chExt cx="3263654" cy="755341"/>
          </a:xfrm>
        </p:grpSpPr>
        <p:sp>
          <p:nvSpPr>
            <p:cNvPr id="4" name="Freeform 4"/>
            <p:cNvSpPr/>
            <p:nvPr/>
          </p:nvSpPr>
          <p:spPr>
            <a:xfrm>
              <a:off x="0" y="0"/>
              <a:ext cx="3263654" cy="755341"/>
            </a:xfrm>
            <a:custGeom>
              <a:avLst/>
              <a:gdLst/>
              <a:ahLst/>
              <a:cxnLst/>
              <a:rect l="l" t="t" r="r" b="b"/>
              <a:pathLst>
                <a:path w="3263654" h="755341">
                  <a:moveTo>
                    <a:pt x="35427" y="0"/>
                  </a:moveTo>
                  <a:lnTo>
                    <a:pt x="3228227" y="0"/>
                  </a:lnTo>
                  <a:cubicBezTo>
                    <a:pt x="3237623" y="0"/>
                    <a:pt x="3246634" y="3733"/>
                    <a:pt x="3253277" y="10376"/>
                  </a:cubicBezTo>
                  <a:cubicBezTo>
                    <a:pt x="3259922" y="17020"/>
                    <a:pt x="3263654" y="26031"/>
                    <a:pt x="3263654" y="35427"/>
                  </a:cubicBezTo>
                  <a:lnTo>
                    <a:pt x="3263654" y="719914"/>
                  </a:lnTo>
                  <a:cubicBezTo>
                    <a:pt x="3263654" y="729310"/>
                    <a:pt x="3259922" y="738321"/>
                    <a:pt x="3253277" y="744965"/>
                  </a:cubicBezTo>
                  <a:cubicBezTo>
                    <a:pt x="3246634" y="751609"/>
                    <a:pt x="3237623" y="755341"/>
                    <a:pt x="3228227" y="755341"/>
                  </a:cubicBezTo>
                  <a:lnTo>
                    <a:pt x="35427" y="755341"/>
                  </a:lnTo>
                  <a:cubicBezTo>
                    <a:pt x="15861" y="755341"/>
                    <a:pt x="0" y="739480"/>
                    <a:pt x="0" y="719914"/>
                  </a:cubicBezTo>
                  <a:lnTo>
                    <a:pt x="0" y="35427"/>
                  </a:lnTo>
                  <a:cubicBezTo>
                    <a:pt x="0" y="15861"/>
                    <a:pt x="15861" y="0"/>
                    <a:pt x="3542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263654" cy="79344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243688" y="2403992"/>
            <a:ext cx="11321658" cy="1905980"/>
          </a:xfrm>
          <a:custGeom>
            <a:avLst/>
            <a:gdLst/>
            <a:ahLst/>
            <a:cxnLst/>
            <a:rect l="l" t="t" r="r" b="b"/>
            <a:pathLst>
              <a:path w="11321658" h="1905980">
                <a:moveTo>
                  <a:pt x="0" y="0"/>
                </a:moveTo>
                <a:lnTo>
                  <a:pt x="11321658" y="0"/>
                </a:lnTo>
                <a:lnTo>
                  <a:pt x="11321658" y="1905980"/>
                </a:lnTo>
                <a:lnTo>
                  <a:pt x="0" y="1905980"/>
                </a:lnTo>
                <a:lnTo>
                  <a:pt x="0" y="0"/>
                </a:lnTo>
                <a:close/>
              </a:path>
            </a:pathLst>
          </a:custGeom>
          <a:blipFill>
            <a:blip r:embed="rId3"/>
            <a:stretch>
              <a:fillRect t="-6640"/>
            </a:stretch>
          </a:blipFill>
        </p:spPr>
      </p:sp>
      <p:sp>
        <p:nvSpPr>
          <p:cNvPr id="7" name="Freeform 7"/>
          <p:cNvSpPr/>
          <p:nvPr/>
        </p:nvSpPr>
        <p:spPr>
          <a:xfrm>
            <a:off x="5014799" y="1560849"/>
            <a:ext cx="8999107" cy="1113521"/>
          </a:xfrm>
          <a:custGeom>
            <a:avLst/>
            <a:gdLst/>
            <a:ahLst/>
            <a:cxnLst/>
            <a:rect l="l" t="t" r="r" b="b"/>
            <a:pathLst>
              <a:path w="8999107" h="1113521">
                <a:moveTo>
                  <a:pt x="0" y="0"/>
                </a:moveTo>
                <a:lnTo>
                  <a:pt x="8999107" y="0"/>
                </a:lnTo>
                <a:lnTo>
                  <a:pt x="8999107" y="1113521"/>
                </a:lnTo>
                <a:lnTo>
                  <a:pt x="0" y="1113521"/>
                </a:lnTo>
                <a:lnTo>
                  <a:pt x="0" y="0"/>
                </a:lnTo>
                <a:close/>
              </a:path>
            </a:pathLst>
          </a:custGeom>
          <a:blipFill>
            <a:blip r:embed="rId4"/>
            <a:stretch>
              <a:fillRect l="-1239" r="-1239"/>
            </a:stretch>
          </a:blipFill>
        </p:spPr>
      </p:sp>
      <p:sp>
        <p:nvSpPr>
          <p:cNvPr id="8" name="Freeform 8"/>
          <p:cNvSpPr/>
          <p:nvPr/>
        </p:nvSpPr>
        <p:spPr>
          <a:xfrm flipV="1">
            <a:off x="-468054" y="6172181"/>
            <a:ext cx="19224107" cy="1754200"/>
          </a:xfrm>
          <a:custGeom>
            <a:avLst/>
            <a:gdLst/>
            <a:ahLst/>
            <a:cxnLst/>
            <a:rect l="l" t="t" r="r" b="b"/>
            <a:pathLst>
              <a:path w="19224107" h="1754200">
                <a:moveTo>
                  <a:pt x="0" y="1754200"/>
                </a:moveTo>
                <a:lnTo>
                  <a:pt x="19224108" y="1754200"/>
                </a:lnTo>
                <a:lnTo>
                  <a:pt x="19224108" y="0"/>
                </a:lnTo>
                <a:lnTo>
                  <a:pt x="0" y="0"/>
                </a:lnTo>
                <a:lnTo>
                  <a:pt x="0" y="175420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468054" y="6333370"/>
            <a:ext cx="19224107" cy="1754200"/>
          </a:xfrm>
          <a:custGeom>
            <a:avLst/>
            <a:gdLst/>
            <a:ahLst/>
            <a:cxnLst/>
            <a:rect l="l" t="t" r="r" b="b"/>
            <a:pathLst>
              <a:path w="19224107" h="1754200">
                <a:moveTo>
                  <a:pt x="0" y="0"/>
                </a:moveTo>
                <a:lnTo>
                  <a:pt x="19224108" y="0"/>
                </a:lnTo>
                <a:lnTo>
                  <a:pt x="19224108" y="1754200"/>
                </a:lnTo>
                <a:lnTo>
                  <a:pt x="0" y="17542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rot="4135638" flipH="1">
            <a:off x="3860059" y="4988237"/>
            <a:ext cx="620068" cy="1746671"/>
          </a:xfrm>
          <a:custGeom>
            <a:avLst/>
            <a:gdLst/>
            <a:ahLst/>
            <a:cxnLst/>
            <a:rect l="l" t="t" r="r" b="b"/>
            <a:pathLst>
              <a:path w="620068" h="1746671">
                <a:moveTo>
                  <a:pt x="620068" y="0"/>
                </a:moveTo>
                <a:lnTo>
                  <a:pt x="0" y="0"/>
                </a:lnTo>
                <a:lnTo>
                  <a:pt x="0" y="1746671"/>
                </a:lnTo>
                <a:lnTo>
                  <a:pt x="620068" y="1746671"/>
                </a:lnTo>
                <a:lnTo>
                  <a:pt x="620068"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rot="2648847">
            <a:off x="3186751" y="4662103"/>
            <a:ext cx="499234" cy="491746"/>
          </a:xfrm>
          <a:custGeom>
            <a:avLst/>
            <a:gdLst/>
            <a:ahLst/>
            <a:cxnLst/>
            <a:rect l="l" t="t" r="r" b="b"/>
            <a:pathLst>
              <a:path w="499234" h="491746">
                <a:moveTo>
                  <a:pt x="0" y="0"/>
                </a:moveTo>
                <a:lnTo>
                  <a:pt x="499234" y="0"/>
                </a:lnTo>
                <a:lnTo>
                  <a:pt x="499234" y="491746"/>
                </a:lnTo>
                <a:lnTo>
                  <a:pt x="0" y="49174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rot="2648847">
            <a:off x="652805" y="4627424"/>
            <a:ext cx="499234" cy="491746"/>
          </a:xfrm>
          <a:custGeom>
            <a:avLst/>
            <a:gdLst/>
            <a:ahLst/>
            <a:cxnLst/>
            <a:rect l="l" t="t" r="r" b="b"/>
            <a:pathLst>
              <a:path w="499234" h="491746">
                <a:moveTo>
                  <a:pt x="0" y="0"/>
                </a:moveTo>
                <a:lnTo>
                  <a:pt x="499234" y="0"/>
                </a:lnTo>
                <a:lnTo>
                  <a:pt x="499234" y="491746"/>
                </a:lnTo>
                <a:lnTo>
                  <a:pt x="0" y="49174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rot="-51152">
            <a:off x="1277619" y="4622981"/>
            <a:ext cx="1813608" cy="564486"/>
          </a:xfrm>
          <a:custGeom>
            <a:avLst/>
            <a:gdLst/>
            <a:ahLst/>
            <a:cxnLst/>
            <a:rect l="l" t="t" r="r" b="b"/>
            <a:pathLst>
              <a:path w="1813608" h="564486">
                <a:moveTo>
                  <a:pt x="0" y="0"/>
                </a:moveTo>
                <a:lnTo>
                  <a:pt x="1813608" y="0"/>
                </a:lnTo>
                <a:lnTo>
                  <a:pt x="1813608" y="564486"/>
                </a:lnTo>
                <a:lnTo>
                  <a:pt x="0" y="5644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Freeform 14"/>
          <p:cNvSpPr/>
          <p:nvPr/>
        </p:nvSpPr>
        <p:spPr>
          <a:xfrm rot="-3594654">
            <a:off x="399760" y="4437251"/>
            <a:ext cx="423768" cy="295049"/>
          </a:xfrm>
          <a:custGeom>
            <a:avLst/>
            <a:gdLst/>
            <a:ahLst/>
            <a:cxnLst/>
            <a:rect l="l" t="t" r="r" b="b"/>
            <a:pathLst>
              <a:path w="423768" h="295049">
                <a:moveTo>
                  <a:pt x="0" y="0"/>
                </a:moveTo>
                <a:lnTo>
                  <a:pt x="423768" y="0"/>
                </a:lnTo>
                <a:lnTo>
                  <a:pt x="423768" y="295049"/>
                </a:lnTo>
                <a:lnTo>
                  <a:pt x="0" y="29504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5" name="Freeform 15"/>
          <p:cNvSpPr/>
          <p:nvPr/>
        </p:nvSpPr>
        <p:spPr>
          <a:xfrm rot="5969202">
            <a:off x="3674063" y="4854191"/>
            <a:ext cx="423768" cy="295049"/>
          </a:xfrm>
          <a:custGeom>
            <a:avLst/>
            <a:gdLst/>
            <a:ahLst/>
            <a:cxnLst/>
            <a:rect l="l" t="t" r="r" b="b"/>
            <a:pathLst>
              <a:path w="423768" h="295049">
                <a:moveTo>
                  <a:pt x="0" y="0"/>
                </a:moveTo>
                <a:lnTo>
                  <a:pt x="423768" y="0"/>
                </a:lnTo>
                <a:lnTo>
                  <a:pt x="423768" y="295048"/>
                </a:lnTo>
                <a:lnTo>
                  <a:pt x="0" y="29504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6" name="Freeform 16"/>
          <p:cNvSpPr/>
          <p:nvPr/>
        </p:nvSpPr>
        <p:spPr>
          <a:xfrm rot="-4087146" flipH="1" flipV="1">
            <a:off x="4139047" y="7353933"/>
            <a:ext cx="916877" cy="2582752"/>
          </a:xfrm>
          <a:custGeom>
            <a:avLst/>
            <a:gdLst/>
            <a:ahLst/>
            <a:cxnLst/>
            <a:rect l="l" t="t" r="r" b="b"/>
            <a:pathLst>
              <a:path w="916877" h="2582752">
                <a:moveTo>
                  <a:pt x="916877" y="2582752"/>
                </a:moveTo>
                <a:lnTo>
                  <a:pt x="0" y="2582752"/>
                </a:lnTo>
                <a:lnTo>
                  <a:pt x="0" y="0"/>
                </a:lnTo>
                <a:lnTo>
                  <a:pt x="916877" y="0"/>
                </a:lnTo>
                <a:lnTo>
                  <a:pt x="916877" y="2582752"/>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rot="7425617">
            <a:off x="13634960" y="2208093"/>
            <a:ext cx="965472" cy="591352"/>
          </a:xfrm>
          <a:custGeom>
            <a:avLst/>
            <a:gdLst/>
            <a:ahLst/>
            <a:cxnLst/>
            <a:rect l="l" t="t" r="r" b="b"/>
            <a:pathLst>
              <a:path w="965472" h="591352">
                <a:moveTo>
                  <a:pt x="0" y="0"/>
                </a:moveTo>
                <a:lnTo>
                  <a:pt x="965472" y="0"/>
                </a:lnTo>
                <a:lnTo>
                  <a:pt x="965472" y="591352"/>
                </a:lnTo>
                <a:lnTo>
                  <a:pt x="0" y="591352"/>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grpSp>
        <p:nvGrpSpPr>
          <p:cNvPr id="18" name="Group 18"/>
          <p:cNvGrpSpPr/>
          <p:nvPr/>
        </p:nvGrpSpPr>
        <p:grpSpPr>
          <a:xfrm>
            <a:off x="0" y="0"/>
            <a:ext cx="18288000" cy="1185099"/>
            <a:chOff x="0" y="0"/>
            <a:chExt cx="4816593" cy="312125"/>
          </a:xfrm>
        </p:grpSpPr>
        <p:sp>
          <p:nvSpPr>
            <p:cNvPr id="19" name="Freeform 19"/>
            <p:cNvSpPr/>
            <p:nvPr/>
          </p:nvSpPr>
          <p:spPr>
            <a:xfrm>
              <a:off x="0" y="0"/>
              <a:ext cx="4816592" cy="312125"/>
            </a:xfrm>
            <a:custGeom>
              <a:avLst/>
              <a:gdLst/>
              <a:ahLst/>
              <a:cxnLst/>
              <a:rect l="l" t="t" r="r" b="b"/>
              <a:pathLst>
                <a:path w="4816592" h="312125">
                  <a:moveTo>
                    <a:pt x="0" y="0"/>
                  </a:moveTo>
                  <a:lnTo>
                    <a:pt x="4816592" y="0"/>
                  </a:lnTo>
                  <a:lnTo>
                    <a:pt x="4816592" y="312125"/>
                  </a:lnTo>
                  <a:lnTo>
                    <a:pt x="0" y="312125"/>
                  </a:lnTo>
                  <a:close/>
                </a:path>
              </a:pathLst>
            </a:custGeom>
            <a:solidFill>
              <a:srgbClr val="484A60"/>
            </a:solidFill>
          </p:spPr>
        </p:sp>
        <p:sp>
          <p:nvSpPr>
            <p:cNvPr id="20" name="TextBox 20"/>
            <p:cNvSpPr txBox="1"/>
            <p:nvPr/>
          </p:nvSpPr>
          <p:spPr>
            <a:xfrm>
              <a:off x="0" y="-38100"/>
              <a:ext cx="4816593" cy="3502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5319707" y="5191587"/>
            <a:ext cx="3602492" cy="707625"/>
          </a:xfrm>
          <a:prstGeom prst="rect">
            <a:avLst/>
          </a:prstGeom>
        </p:spPr>
        <p:txBody>
          <a:bodyPr lIns="0" tIns="0" rIns="0" bIns="0" rtlCol="0" anchor="t">
            <a:spAutoFit/>
          </a:bodyPr>
          <a:lstStyle/>
          <a:p>
            <a:pPr algn="ctr">
              <a:lnSpc>
                <a:spcPts val="5899"/>
              </a:lnSpc>
              <a:spcBef>
                <a:spcPct val="0"/>
              </a:spcBef>
            </a:pPr>
            <a:r>
              <a:rPr lang="en-US" sz="4213">
                <a:solidFill>
                  <a:srgbClr val="DAE4FD"/>
                </a:solidFill>
                <a:latin typeface="Space Mono"/>
                <a:ea typeface="Space Mono"/>
                <a:cs typeface="Space Mono"/>
                <a:sym typeface="Space Mono"/>
              </a:rPr>
              <a:t>1/|r₁ − r₂|</a:t>
            </a:r>
          </a:p>
        </p:txBody>
      </p:sp>
      <p:sp>
        <p:nvSpPr>
          <p:cNvPr id="22" name="TextBox 22"/>
          <p:cNvSpPr txBox="1"/>
          <p:nvPr/>
        </p:nvSpPr>
        <p:spPr>
          <a:xfrm>
            <a:off x="9131763" y="5220162"/>
            <a:ext cx="4706110" cy="709207"/>
          </a:xfrm>
          <a:prstGeom prst="rect">
            <a:avLst/>
          </a:prstGeom>
        </p:spPr>
        <p:txBody>
          <a:bodyPr lIns="0" tIns="0" rIns="0" bIns="0" rtlCol="0" anchor="t">
            <a:spAutoFit/>
          </a:bodyPr>
          <a:lstStyle/>
          <a:p>
            <a:pPr algn="l">
              <a:lnSpc>
                <a:spcPts val="2909"/>
              </a:lnSpc>
              <a:spcBef>
                <a:spcPct val="0"/>
              </a:spcBef>
            </a:pPr>
            <a:r>
              <a:rPr lang="en-US" sz="2078">
                <a:solidFill>
                  <a:srgbClr val="DAE4FD"/>
                </a:solidFill>
                <a:latin typeface="Space Mono"/>
                <a:ea typeface="Space Mono"/>
                <a:cs typeface="Space Mono"/>
                <a:sym typeface="Space Mono"/>
              </a:rPr>
              <a:t>Both Energies of Electron depends on each other</a:t>
            </a:r>
          </a:p>
        </p:txBody>
      </p:sp>
      <p:grpSp>
        <p:nvGrpSpPr>
          <p:cNvPr id="23" name="Group 23"/>
          <p:cNvGrpSpPr/>
          <p:nvPr/>
        </p:nvGrpSpPr>
        <p:grpSpPr>
          <a:xfrm>
            <a:off x="5190831" y="4952250"/>
            <a:ext cx="8199392" cy="1073863"/>
            <a:chOff x="0" y="0"/>
            <a:chExt cx="2267675" cy="296994"/>
          </a:xfrm>
        </p:grpSpPr>
        <p:sp>
          <p:nvSpPr>
            <p:cNvPr id="24" name="Freeform 24"/>
            <p:cNvSpPr/>
            <p:nvPr/>
          </p:nvSpPr>
          <p:spPr>
            <a:xfrm>
              <a:off x="0" y="0"/>
              <a:ext cx="2267675" cy="296994"/>
            </a:xfrm>
            <a:custGeom>
              <a:avLst/>
              <a:gdLst/>
              <a:ahLst/>
              <a:cxnLst/>
              <a:rect l="l" t="t" r="r" b="b"/>
              <a:pathLst>
                <a:path w="2267675" h="296994">
                  <a:moveTo>
                    <a:pt x="50987" y="0"/>
                  </a:moveTo>
                  <a:lnTo>
                    <a:pt x="2216688" y="0"/>
                  </a:lnTo>
                  <a:cubicBezTo>
                    <a:pt x="2244847" y="0"/>
                    <a:pt x="2267675" y="22828"/>
                    <a:pt x="2267675" y="50987"/>
                  </a:cubicBezTo>
                  <a:lnTo>
                    <a:pt x="2267675" y="246007"/>
                  </a:lnTo>
                  <a:cubicBezTo>
                    <a:pt x="2267675" y="259530"/>
                    <a:pt x="2262303" y="272498"/>
                    <a:pt x="2252741" y="282060"/>
                  </a:cubicBezTo>
                  <a:cubicBezTo>
                    <a:pt x="2243179" y="291622"/>
                    <a:pt x="2230210" y="296994"/>
                    <a:pt x="2216688" y="296994"/>
                  </a:cubicBezTo>
                  <a:lnTo>
                    <a:pt x="50987" y="296994"/>
                  </a:lnTo>
                  <a:cubicBezTo>
                    <a:pt x="22828" y="296994"/>
                    <a:pt x="0" y="274166"/>
                    <a:pt x="0" y="246007"/>
                  </a:cubicBezTo>
                  <a:lnTo>
                    <a:pt x="0" y="50987"/>
                  </a:lnTo>
                  <a:cubicBezTo>
                    <a:pt x="0" y="22828"/>
                    <a:pt x="22828" y="0"/>
                    <a:pt x="50987" y="0"/>
                  </a:cubicBezTo>
                  <a:close/>
                </a:path>
              </a:pathLst>
            </a:custGeom>
            <a:solidFill>
              <a:srgbClr val="000000">
                <a:alpha val="0"/>
              </a:srgbClr>
            </a:solidFill>
            <a:ln w="38100" cap="rnd">
              <a:solidFill>
                <a:srgbClr val="FFFFFF"/>
              </a:solidFill>
              <a:prstDash val="solid"/>
              <a:round/>
            </a:ln>
          </p:spPr>
        </p:sp>
        <p:sp>
          <p:nvSpPr>
            <p:cNvPr id="25" name="TextBox 25"/>
            <p:cNvSpPr txBox="1"/>
            <p:nvPr/>
          </p:nvSpPr>
          <p:spPr>
            <a:xfrm>
              <a:off x="0" y="-38100"/>
              <a:ext cx="2267675" cy="335094"/>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966682" y="8459045"/>
            <a:ext cx="7695383" cy="1625060"/>
            <a:chOff x="0" y="0"/>
            <a:chExt cx="2026750" cy="427990"/>
          </a:xfrm>
        </p:grpSpPr>
        <p:sp>
          <p:nvSpPr>
            <p:cNvPr id="27" name="Freeform 27"/>
            <p:cNvSpPr/>
            <p:nvPr/>
          </p:nvSpPr>
          <p:spPr>
            <a:xfrm>
              <a:off x="0" y="0"/>
              <a:ext cx="2026750" cy="427990"/>
            </a:xfrm>
            <a:custGeom>
              <a:avLst/>
              <a:gdLst/>
              <a:ahLst/>
              <a:cxnLst/>
              <a:rect l="l" t="t" r="r" b="b"/>
              <a:pathLst>
                <a:path w="2026750" h="427990">
                  <a:moveTo>
                    <a:pt x="2026750" y="82496"/>
                  </a:moveTo>
                  <a:lnTo>
                    <a:pt x="2026750" y="345494"/>
                  </a:lnTo>
                  <a:cubicBezTo>
                    <a:pt x="2026750" y="367373"/>
                    <a:pt x="2018059" y="388357"/>
                    <a:pt x="2002588" y="403828"/>
                  </a:cubicBezTo>
                  <a:cubicBezTo>
                    <a:pt x="1987117" y="419298"/>
                    <a:pt x="1966133" y="427990"/>
                    <a:pt x="1944254" y="427990"/>
                  </a:cubicBezTo>
                  <a:lnTo>
                    <a:pt x="82496" y="427990"/>
                  </a:lnTo>
                  <a:cubicBezTo>
                    <a:pt x="60617" y="427990"/>
                    <a:pt x="39633" y="419298"/>
                    <a:pt x="24162" y="403828"/>
                  </a:cubicBezTo>
                  <a:cubicBezTo>
                    <a:pt x="8692" y="388357"/>
                    <a:pt x="0" y="367373"/>
                    <a:pt x="0" y="345494"/>
                  </a:cubicBezTo>
                  <a:lnTo>
                    <a:pt x="0" y="82496"/>
                  </a:lnTo>
                  <a:cubicBezTo>
                    <a:pt x="0" y="60617"/>
                    <a:pt x="8692" y="39633"/>
                    <a:pt x="24162" y="24162"/>
                  </a:cubicBezTo>
                  <a:cubicBezTo>
                    <a:pt x="39633" y="8692"/>
                    <a:pt x="60617" y="0"/>
                    <a:pt x="82496" y="0"/>
                  </a:cubicBezTo>
                  <a:lnTo>
                    <a:pt x="1944254" y="0"/>
                  </a:lnTo>
                  <a:cubicBezTo>
                    <a:pt x="1966133" y="0"/>
                    <a:pt x="1987117" y="8692"/>
                    <a:pt x="2002588" y="24162"/>
                  </a:cubicBezTo>
                  <a:cubicBezTo>
                    <a:pt x="2018059" y="39633"/>
                    <a:pt x="2026750" y="60617"/>
                    <a:pt x="2026750" y="82496"/>
                  </a:cubicBezTo>
                  <a:close/>
                </a:path>
              </a:pathLst>
            </a:custGeom>
            <a:solidFill>
              <a:srgbClr val="B153F4"/>
            </a:solidFill>
          </p:spPr>
        </p:sp>
        <p:sp>
          <p:nvSpPr>
            <p:cNvPr id="28" name="TextBox 28"/>
            <p:cNvSpPr txBox="1"/>
            <p:nvPr/>
          </p:nvSpPr>
          <p:spPr>
            <a:xfrm>
              <a:off x="0" y="-38100"/>
              <a:ext cx="2026750" cy="46609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4629986" y="8818272"/>
            <a:ext cx="10368773" cy="453303"/>
          </a:xfrm>
          <a:prstGeom prst="rect">
            <a:avLst/>
          </a:prstGeom>
        </p:spPr>
        <p:txBody>
          <a:bodyPr lIns="0" tIns="0" rIns="0" bIns="0" rtlCol="0" anchor="t">
            <a:spAutoFit/>
          </a:bodyPr>
          <a:lstStyle/>
          <a:p>
            <a:pPr algn="ctr">
              <a:lnSpc>
                <a:spcPts val="3889"/>
              </a:lnSpc>
              <a:spcBef>
                <a:spcPct val="0"/>
              </a:spcBef>
            </a:pPr>
            <a:r>
              <a:rPr lang="en-US" sz="2778">
                <a:solidFill>
                  <a:srgbClr val="000000"/>
                </a:solidFill>
                <a:latin typeface="Space Mono"/>
                <a:ea typeface="Space Mono"/>
                <a:cs typeface="Space Mono"/>
                <a:sym typeface="Space Mono"/>
              </a:rPr>
              <a:t>Ψ(r1, r2) ≠ ψ₁(r1) × ψ₂(r2) </a:t>
            </a:r>
          </a:p>
        </p:txBody>
      </p:sp>
      <p:sp>
        <p:nvSpPr>
          <p:cNvPr id="30" name="TextBox 30"/>
          <p:cNvSpPr txBox="1"/>
          <p:nvPr/>
        </p:nvSpPr>
        <p:spPr>
          <a:xfrm>
            <a:off x="4675539" y="9295494"/>
            <a:ext cx="10368773" cy="455843"/>
          </a:xfrm>
          <a:prstGeom prst="rect">
            <a:avLst/>
          </a:prstGeom>
        </p:spPr>
        <p:txBody>
          <a:bodyPr lIns="0" tIns="0" rIns="0" bIns="0" rtlCol="0" anchor="t">
            <a:spAutoFit/>
          </a:bodyPr>
          <a:lstStyle/>
          <a:p>
            <a:pPr algn="ctr">
              <a:lnSpc>
                <a:spcPts val="3749"/>
              </a:lnSpc>
              <a:spcBef>
                <a:spcPct val="0"/>
              </a:spcBef>
            </a:pPr>
            <a:r>
              <a:rPr lang="en-US" sz="2678">
                <a:solidFill>
                  <a:srgbClr val="000000"/>
                </a:solidFill>
                <a:latin typeface="Space Mono"/>
                <a:ea typeface="Space Mono"/>
                <a:cs typeface="Space Mono"/>
                <a:sym typeface="Space Mono"/>
              </a:rPr>
              <a:t>cannot seperate (multi-body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5" b="-39335"/>
            </a:stretch>
          </a:blipFill>
        </p:spPr>
      </p:sp>
      <p:sp>
        <p:nvSpPr>
          <p:cNvPr id="3" name="Freeform 3"/>
          <p:cNvSpPr/>
          <p:nvPr/>
        </p:nvSpPr>
        <p:spPr>
          <a:xfrm>
            <a:off x="1028700" y="2362718"/>
            <a:ext cx="2106838" cy="926666"/>
          </a:xfrm>
          <a:custGeom>
            <a:avLst/>
            <a:gdLst/>
            <a:ahLst/>
            <a:cxnLst/>
            <a:rect l="l" t="t" r="r" b="b"/>
            <a:pathLst>
              <a:path w="2106838" h="926666">
                <a:moveTo>
                  <a:pt x="0" y="0"/>
                </a:moveTo>
                <a:lnTo>
                  <a:pt x="2106838" y="0"/>
                </a:lnTo>
                <a:lnTo>
                  <a:pt x="2106838" y="926666"/>
                </a:lnTo>
                <a:lnTo>
                  <a:pt x="0" y="9266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057381" y="1861374"/>
            <a:ext cx="1929353" cy="1929353"/>
            <a:chOff x="0" y="0"/>
            <a:chExt cx="12700000" cy="12700000"/>
          </a:xfrm>
        </p:grpSpPr>
        <p:sp>
          <p:nvSpPr>
            <p:cNvPr id="5" name="Freeform 5"/>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5"/>
              <a:stretch>
                <a:fillRect t="-3869" b="-3869"/>
              </a:stretch>
            </a:blipFill>
          </p:spPr>
        </p:sp>
      </p:grpSp>
      <p:sp>
        <p:nvSpPr>
          <p:cNvPr id="6" name="Freeform 6"/>
          <p:cNvSpPr/>
          <p:nvPr/>
        </p:nvSpPr>
        <p:spPr>
          <a:xfrm>
            <a:off x="5192754" y="1861374"/>
            <a:ext cx="2106838" cy="926666"/>
          </a:xfrm>
          <a:custGeom>
            <a:avLst/>
            <a:gdLst/>
            <a:ahLst/>
            <a:cxnLst/>
            <a:rect l="l" t="t" r="r" b="b"/>
            <a:pathLst>
              <a:path w="2106838" h="926666">
                <a:moveTo>
                  <a:pt x="0" y="0"/>
                </a:moveTo>
                <a:lnTo>
                  <a:pt x="2106839" y="0"/>
                </a:lnTo>
                <a:lnTo>
                  <a:pt x="2106839" y="926666"/>
                </a:lnTo>
                <a:lnTo>
                  <a:pt x="0" y="9266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6667060" y="1322020"/>
            <a:ext cx="1929353" cy="1929353"/>
            <a:chOff x="0" y="0"/>
            <a:chExt cx="12700000" cy="12700000"/>
          </a:xfrm>
        </p:grpSpPr>
        <p:sp>
          <p:nvSpPr>
            <p:cNvPr id="8" name="Freeform 8"/>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6"/>
              <a:stretch>
                <a:fillRect l="-106521" t="-134093" r="-319662" b="-191083"/>
              </a:stretch>
            </a:blipFill>
          </p:spPr>
        </p:sp>
      </p:grpSp>
      <p:sp>
        <p:nvSpPr>
          <p:cNvPr id="9" name="Freeform 9"/>
          <p:cNvSpPr/>
          <p:nvPr/>
        </p:nvSpPr>
        <p:spPr>
          <a:xfrm>
            <a:off x="9856991" y="2788040"/>
            <a:ext cx="2106838" cy="926666"/>
          </a:xfrm>
          <a:custGeom>
            <a:avLst/>
            <a:gdLst/>
            <a:ahLst/>
            <a:cxnLst/>
            <a:rect l="l" t="t" r="r" b="b"/>
            <a:pathLst>
              <a:path w="2106838" h="926666">
                <a:moveTo>
                  <a:pt x="0" y="0"/>
                </a:moveTo>
                <a:lnTo>
                  <a:pt x="2106838" y="0"/>
                </a:lnTo>
                <a:lnTo>
                  <a:pt x="2106838" y="926667"/>
                </a:lnTo>
                <a:lnTo>
                  <a:pt x="0" y="92666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10999153" y="2286697"/>
            <a:ext cx="1929353" cy="1929353"/>
            <a:chOff x="0" y="0"/>
            <a:chExt cx="12700000" cy="12700000"/>
          </a:xfrm>
        </p:grpSpPr>
        <p:sp>
          <p:nvSpPr>
            <p:cNvPr id="11" name="Freeform 11"/>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7"/>
              <a:stretch>
                <a:fillRect l="-24769" r="-24769"/>
              </a:stretch>
            </a:blipFill>
          </p:spPr>
        </p:sp>
      </p:grpSp>
      <p:sp>
        <p:nvSpPr>
          <p:cNvPr id="12" name="Freeform 12"/>
          <p:cNvSpPr/>
          <p:nvPr/>
        </p:nvSpPr>
        <p:spPr>
          <a:xfrm>
            <a:off x="14189083" y="1861374"/>
            <a:ext cx="2106838" cy="926666"/>
          </a:xfrm>
          <a:custGeom>
            <a:avLst/>
            <a:gdLst/>
            <a:ahLst/>
            <a:cxnLst/>
            <a:rect l="l" t="t" r="r" b="b"/>
            <a:pathLst>
              <a:path w="2106838" h="926666">
                <a:moveTo>
                  <a:pt x="0" y="0"/>
                </a:moveTo>
                <a:lnTo>
                  <a:pt x="2106839" y="0"/>
                </a:lnTo>
                <a:lnTo>
                  <a:pt x="2106839" y="926666"/>
                </a:lnTo>
                <a:lnTo>
                  <a:pt x="0" y="9266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3" name="Group 13"/>
          <p:cNvGrpSpPr/>
          <p:nvPr/>
        </p:nvGrpSpPr>
        <p:grpSpPr>
          <a:xfrm>
            <a:off x="15331245" y="1322020"/>
            <a:ext cx="1929353" cy="1929353"/>
            <a:chOff x="0" y="0"/>
            <a:chExt cx="12700000" cy="12700000"/>
          </a:xfrm>
        </p:grpSpPr>
        <p:sp>
          <p:nvSpPr>
            <p:cNvPr id="14" name="Freeform 1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8"/>
              <a:stretch>
                <a:fillRect l="-268147" t="-72634" r="-7911" b="-55157"/>
              </a:stretch>
            </a:blipFill>
          </p:spPr>
        </p:sp>
      </p:grpSp>
      <p:sp>
        <p:nvSpPr>
          <p:cNvPr id="15" name="Freeform 15"/>
          <p:cNvSpPr/>
          <p:nvPr/>
        </p:nvSpPr>
        <p:spPr>
          <a:xfrm>
            <a:off x="2082119" y="4216050"/>
            <a:ext cx="3224977" cy="2645825"/>
          </a:xfrm>
          <a:custGeom>
            <a:avLst/>
            <a:gdLst/>
            <a:ahLst/>
            <a:cxnLst/>
            <a:rect l="l" t="t" r="r" b="b"/>
            <a:pathLst>
              <a:path w="3224977" h="2645825">
                <a:moveTo>
                  <a:pt x="0" y="0"/>
                </a:moveTo>
                <a:lnTo>
                  <a:pt x="3224977" y="0"/>
                </a:lnTo>
                <a:lnTo>
                  <a:pt x="3224977" y="2645825"/>
                </a:lnTo>
                <a:lnTo>
                  <a:pt x="0" y="264582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 name="Freeform 16"/>
          <p:cNvSpPr/>
          <p:nvPr/>
        </p:nvSpPr>
        <p:spPr>
          <a:xfrm>
            <a:off x="7532584" y="4300022"/>
            <a:ext cx="3224977" cy="2645825"/>
          </a:xfrm>
          <a:custGeom>
            <a:avLst/>
            <a:gdLst/>
            <a:ahLst/>
            <a:cxnLst/>
            <a:rect l="l" t="t" r="r" b="b"/>
            <a:pathLst>
              <a:path w="3224977" h="2645825">
                <a:moveTo>
                  <a:pt x="0" y="0"/>
                </a:moveTo>
                <a:lnTo>
                  <a:pt x="3224978" y="0"/>
                </a:lnTo>
                <a:lnTo>
                  <a:pt x="3224978" y="2645826"/>
                </a:lnTo>
                <a:lnTo>
                  <a:pt x="0" y="264582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7" name="Freeform 17"/>
          <p:cNvSpPr/>
          <p:nvPr/>
        </p:nvSpPr>
        <p:spPr>
          <a:xfrm>
            <a:off x="13091187" y="4300022"/>
            <a:ext cx="3224977" cy="2645825"/>
          </a:xfrm>
          <a:custGeom>
            <a:avLst/>
            <a:gdLst/>
            <a:ahLst/>
            <a:cxnLst/>
            <a:rect l="l" t="t" r="r" b="b"/>
            <a:pathLst>
              <a:path w="3224977" h="2645825">
                <a:moveTo>
                  <a:pt x="0" y="0"/>
                </a:moveTo>
                <a:lnTo>
                  <a:pt x="3224977" y="0"/>
                </a:lnTo>
                <a:lnTo>
                  <a:pt x="3224977" y="2645826"/>
                </a:lnTo>
                <a:lnTo>
                  <a:pt x="0" y="264582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8" name="TextBox 18"/>
          <p:cNvSpPr txBox="1"/>
          <p:nvPr/>
        </p:nvSpPr>
        <p:spPr>
          <a:xfrm>
            <a:off x="2259110" y="6916957"/>
            <a:ext cx="6198891" cy="1984402"/>
          </a:xfrm>
          <a:prstGeom prst="rect">
            <a:avLst/>
          </a:prstGeom>
        </p:spPr>
        <p:txBody>
          <a:bodyPr lIns="0" tIns="0" rIns="0" bIns="0" rtlCol="0" anchor="t">
            <a:spAutoFit/>
          </a:bodyPr>
          <a:lstStyle/>
          <a:p>
            <a:pPr algn="ctr">
              <a:lnSpc>
                <a:spcPts val="16285"/>
              </a:lnSpc>
              <a:spcBef>
                <a:spcPct val="0"/>
              </a:spcBef>
            </a:pPr>
            <a:r>
              <a:rPr lang="en-US" sz="11632">
                <a:solidFill>
                  <a:srgbClr val="DAE4FD"/>
                </a:solidFill>
                <a:latin typeface="Roboto Mono"/>
                <a:ea typeface="Roboto Mono"/>
                <a:cs typeface="Roboto Mono"/>
                <a:sym typeface="Roboto Mono"/>
              </a:rPr>
              <a:t>Ĥ</a:t>
            </a:r>
          </a:p>
        </p:txBody>
      </p:sp>
      <p:sp>
        <p:nvSpPr>
          <p:cNvPr id="19" name="AutoShape 19"/>
          <p:cNvSpPr/>
          <p:nvPr/>
        </p:nvSpPr>
        <p:spPr>
          <a:xfrm>
            <a:off x="6612521" y="8018696"/>
            <a:ext cx="4664237" cy="0"/>
          </a:xfrm>
          <a:prstGeom prst="line">
            <a:avLst/>
          </a:prstGeom>
          <a:ln w="47625" cap="flat">
            <a:solidFill>
              <a:srgbClr val="FFFFFF"/>
            </a:solidFill>
            <a:prstDash val="solid"/>
            <a:headEnd type="oval" w="lg" len="lg"/>
            <a:tailEnd type="arrow" w="med" len="sm"/>
          </a:ln>
        </p:spPr>
      </p:sp>
      <p:sp>
        <p:nvSpPr>
          <p:cNvPr id="20" name="Freeform 20"/>
          <p:cNvSpPr/>
          <p:nvPr/>
        </p:nvSpPr>
        <p:spPr>
          <a:xfrm>
            <a:off x="11759388" y="7163211"/>
            <a:ext cx="2429696" cy="1904274"/>
          </a:xfrm>
          <a:custGeom>
            <a:avLst/>
            <a:gdLst/>
            <a:ahLst/>
            <a:cxnLst/>
            <a:rect l="l" t="t" r="r" b="b"/>
            <a:pathLst>
              <a:path w="2429696" h="1904274">
                <a:moveTo>
                  <a:pt x="0" y="0"/>
                </a:moveTo>
                <a:lnTo>
                  <a:pt x="2429695" y="0"/>
                </a:lnTo>
                <a:lnTo>
                  <a:pt x="2429695" y="1904273"/>
                </a:lnTo>
                <a:lnTo>
                  <a:pt x="0" y="190427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1" name="Freeform 21"/>
          <p:cNvSpPr/>
          <p:nvPr/>
        </p:nvSpPr>
        <p:spPr>
          <a:xfrm>
            <a:off x="8458001" y="8493414"/>
            <a:ext cx="1616243" cy="1803111"/>
          </a:xfrm>
          <a:custGeom>
            <a:avLst/>
            <a:gdLst/>
            <a:ahLst/>
            <a:cxnLst/>
            <a:rect l="l" t="t" r="r" b="b"/>
            <a:pathLst>
              <a:path w="1616243" h="1803111">
                <a:moveTo>
                  <a:pt x="0" y="0"/>
                </a:moveTo>
                <a:lnTo>
                  <a:pt x="1616243" y="0"/>
                </a:lnTo>
                <a:lnTo>
                  <a:pt x="1616243" y="1803111"/>
                </a:lnTo>
                <a:lnTo>
                  <a:pt x="0" y="180311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2" name="TextBox 22"/>
          <p:cNvSpPr txBox="1"/>
          <p:nvPr/>
        </p:nvSpPr>
        <p:spPr>
          <a:xfrm>
            <a:off x="2470654" y="4844549"/>
            <a:ext cx="2447908" cy="1419295"/>
          </a:xfrm>
          <a:prstGeom prst="rect">
            <a:avLst/>
          </a:prstGeom>
        </p:spPr>
        <p:txBody>
          <a:bodyPr lIns="0" tIns="0" rIns="0" bIns="0" rtlCol="0" anchor="t">
            <a:spAutoFit/>
          </a:bodyPr>
          <a:lstStyle/>
          <a:p>
            <a:pPr algn="ctr">
              <a:lnSpc>
                <a:spcPts val="5771"/>
              </a:lnSpc>
              <a:spcBef>
                <a:spcPct val="0"/>
              </a:spcBef>
            </a:pPr>
            <a:r>
              <a:rPr lang="en-US" sz="4122" b="1">
                <a:solidFill>
                  <a:srgbClr val="20203A"/>
                </a:solidFill>
                <a:latin typeface="Space Mono Bold"/>
                <a:ea typeface="Space Mono Bold"/>
                <a:cs typeface="Space Mono Bold"/>
                <a:sym typeface="Space Mono Bold"/>
              </a:rPr>
              <a:t>Hard to Track</a:t>
            </a:r>
          </a:p>
        </p:txBody>
      </p:sp>
      <p:sp>
        <p:nvSpPr>
          <p:cNvPr id="23" name="TextBox 23"/>
          <p:cNvSpPr txBox="1"/>
          <p:nvPr/>
        </p:nvSpPr>
        <p:spPr>
          <a:xfrm>
            <a:off x="7921119" y="4928522"/>
            <a:ext cx="2447908" cy="1419295"/>
          </a:xfrm>
          <a:prstGeom prst="rect">
            <a:avLst/>
          </a:prstGeom>
        </p:spPr>
        <p:txBody>
          <a:bodyPr lIns="0" tIns="0" rIns="0" bIns="0" rtlCol="0" anchor="t">
            <a:spAutoFit/>
          </a:bodyPr>
          <a:lstStyle/>
          <a:p>
            <a:pPr algn="ctr">
              <a:lnSpc>
                <a:spcPts val="5771"/>
              </a:lnSpc>
            </a:pPr>
            <a:r>
              <a:rPr lang="en-US" sz="4122" b="1">
                <a:solidFill>
                  <a:srgbClr val="20203A"/>
                </a:solidFill>
                <a:latin typeface="Space Mono Bold"/>
                <a:ea typeface="Space Mono Bold"/>
                <a:cs typeface="Space Mono Bold"/>
                <a:sym typeface="Space Mono Bold"/>
              </a:rPr>
              <a:t>Unit</a:t>
            </a:r>
          </a:p>
          <a:p>
            <a:pPr algn="ctr">
              <a:lnSpc>
                <a:spcPts val="5771"/>
              </a:lnSpc>
              <a:spcBef>
                <a:spcPct val="0"/>
              </a:spcBef>
            </a:pPr>
            <a:r>
              <a:rPr lang="en-US" sz="4122" b="1">
                <a:solidFill>
                  <a:srgbClr val="20203A"/>
                </a:solidFill>
                <a:latin typeface="Space Mono Bold"/>
                <a:ea typeface="Space Mono Bold"/>
                <a:cs typeface="Space Mono Bold"/>
                <a:sym typeface="Space Mono Bold"/>
              </a:rPr>
              <a:t>Miss</a:t>
            </a:r>
          </a:p>
        </p:txBody>
      </p:sp>
      <p:sp>
        <p:nvSpPr>
          <p:cNvPr id="24" name="TextBox 24"/>
          <p:cNvSpPr txBox="1"/>
          <p:nvPr/>
        </p:nvSpPr>
        <p:spPr>
          <a:xfrm>
            <a:off x="13481712" y="5237138"/>
            <a:ext cx="2447908" cy="695395"/>
          </a:xfrm>
          <a:prstGeom prst="rect">
            <a:avLst/>
          </a:prstGeom>
        </p:spPr>
        <p:txBody>
          <a:bodyPr lIns="0" tIns="0" rIns="0" bIns="0" rtlCol="0" anchor="t">
            <a:spAutoFit/>
          </a:bodyPr>
          <a:lstStyle/>
          <a:p>
            <a:pPr algn="ctr">
              <a:lnSpc>
                <a:spcPts val="5771"/>
              </a:lnSpc>
              <a:spcBef>
                <a:spcPct val="0"/>
              </a:spcBef>
            </a:pPr>
            <a:r>
              <a:rPr lang="en-US" sz="4122" b="1">
                <a:solidFill>
                  <a:srgbClr val="20203A"/>
                </a:solidFill>
                <a:latin typeface="Space Mono Bold"/>
                <a:ea typeface="Space Mono Bold"/>
                <a:cs typeface="Space Mono Bold"/>
                <a:sym typeface="Space Mono Bold"/>
              </a:rPr>
              <a:t>Bulky</a:t>
            </a:r>
          </a:p>
        </p:txBody>
      </p:sp>
      <p:grpSp>
        <p:nvGrpSpPr>
          <p:cNvPr id="25" name="Group 25"/>
          <p:cNvGrpSpPr/>
          <p:nvPr/>
        </p:nvGrpSpPr>
        <p:grpSpPr>
          <a:xfrm>
            <a:off x="0" y="0"/>
            <a:ext cx="18288000" cy="1185099"/>
            <a:chOff x="0" y="0"/>
            <a:chExt cx="4816593" cy="312125"/>
          </a:xfrm>
        </p:grpSpPr>
        <p:sp>
          <p:nvSpPr>
            <p:cNvPr id="26" name="Freeform 26"/>
            <p:cNvSpPr/>
            <p:nvPr/>
          </p:nvSpPr>
          <p:spPr>
            <a:xfrm>
              <a:off x="0" y="0"/>
              <a:ext cx="4816592" cy="312125"/>
            </a:xfrm>
            <a:custGeom>
              <a:avLst/>
              <a:gdLst/>
              <a:ahLst/>
              <a:cxnLst/>
              <a:rect l="l" t="t" r="r" b="b"/>
              <a:pathLst>
                <a:path w="4816592" h="312125">
                  <a:moveTo>
                    <a:pt x="0" y="0"/>
                  </a:moveTo>
                  <a:lnTo>
                    <a:pt x="4816592" y="0"/>
                  </a:lnTo>
                  <a:lnTo>
                    <a:pt x="4816592" y="312125"/>
                  </a:lnTo>
                  <a:lnTo>
                    <a:pt x="0" y="312125"/>
                  </a:lnTo>
                  <a:close/>
                </a:path>
              </a:pathLst>
            </a:custGeom>
            <a:solidFill>
              <a:srgbClr val="484A60"/>
            </a:solidFill>
          </p:spPr>
        </p:sp>
        <p:sp>
          <p:nvSpPr>
            <p:cNvPr id="27" name="TextBox 27"/>
            <p:cNvSpPr txBox="1"/>
            <p:nvPr/>
          </p:nvSpPr>
          <p:spPr>
            <a:xfrm>
              <a:off x="0" y="-38100"/>
              <a:ext cx="4816593" cy="3502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5" b="-39335"/>
            </a:stretch>
          </a:blipFill>
        </p:spPr>
      </p:sp>
      <p:grpSp>
        <p:nvGrpSpPr>
          <p:cNvPr id="3" name="Group 3"/>
          <p:cNvGrpSpPr/>
          <p:nvPr/>
        </p:nvGrpSpPr>
        <p:grpSpPr>
          <a:xfrm>
            <a:off x="0" y="0"/>
            <a:ext cx="18288000" cy="1185099"/>
            <a:chOff x="0" y="0"/>
            <a:chExt cx="4816593" cy="312125"/>
          </a:xfrm>
        </p:grpSpPr>
        <p:sp>
          <p:nvSpPr>
            <p:cNvPr id="4" name="Freeform 4"/>
            <p:cNvSpPr/>
            <p:nvPr/>
          </p:nvSpPr>
          <p:spPr>
            <a:xfrm>
              <a:off x="0" y="0"/>
              <a:ext cx="4816592" cy="312125"/>
            </a:xfrm>
            <a:custGeom>
              <a:avLst/>
              <a:gdLst/>
              <a:ahLst/>
              <a:cxnLst/>
              <a:rect l="l" t="t" r="r" b="b"/>
              <a:pathLst>
                <a:path w="4816592" h="312125">
                  <a:moveTo>
                    <a:pt x="0" y="0"/>
                  </a:moveTo>
                  <a:lnTo>
                    <a:pt x="4816592" y="0"/>
                  </a:lnTo>
                  <a:lnTo>
                    <a:pt x="4816592" y="312125"/>
                  </a:lnTo>
                  <a:lnTo>
                    <a:pt x="0" y="312125"/>
                  </a:lnTo>
                  <a:close/>
                </a:path>
              </a:pathLst>
            </a:custGeom>
            <a:solidFill>
              <a:srgbClr val="484A60"/>
            </a:solidFill>
          </p:spPr>
        </p:sp>
        <p:sp>
          <p:nvSpPr>
            <p:cNvPr id="5" name="TextBox 5"/>
            <p:cNvSpPr txBox="1"/>
            <p:nvPr/>
          </p:nvSpPr>
          <p:spPr>
            <a:xfrm>
              <a:off x="0" y="-38100"/>
              <a:ext cx="4816593" cy="3502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38440" y="1993058"/>
            <a:ext cx="5552030" cy="5246668"/>
          </a:xfrm>
          <a:custGeom>
            <a:avLst/>
            <a:gdLst/>
            <a:ahLst/>
            <a:cxnLst/>
            <a:rect l="l" t="t" r="r" b="b"/>
            <a:pathLst>
              <a:path w="5552030" h="5246668">
                <a:moveTo>
                  <a:pt x="0" y="0"/>
                </a:moveTo>
                <a:lnTo>
                  <a:pt x="5552030" y="0"/>
                </a:lnTo>
                <a:lnTo>
                  <a:pt x="5552030" y="5246668"/>
                </a:lnTo>
                <a:lnTo>
                  <a:pt x="0" y="52466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1852946" y="2494146"/>
            <a:ext cx="1578931" cy="1578931"/>
            <a:chOff x="0" y="0"/>
            <a:chExt cx="12700000" cy="12700000"/>
          </a:xfrm>
        </p:grpSpPr>
        <p:sp>
          <p:nvSpPr>
            <p:cNvPr id="8" name="Freeform 8"/>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5"/>
              <a:stretch>
                <a:fillRect t="-3869" b="-3869"/>
              </a:stretch>
            </a:blipFill>
          </p:spPr>
        </p:sp>
      </p:grpSp>
      <p:grpSp>
        <p:nvGrpSpPr>
          <p:cNvPr id="9" name="Group 9"/>
          <p:cNvGrpSpPr/>
          <p:nvPr/>
        </p:nvGrpSpPr>
        <p:grpSpPr>
          <a:xfrm>
            <a:off x="3829407" y="3037461"/>
            <a:ext cx="1578931" cy="1578931"/>
            <a:chOff x="0" y="0"/>
            <a:chExt cx="12700000" cy="12700000"/>
          </a:xfrm>
        </p:grpSpPr>
        <p:sp>
          <p:nvSpPr>
            <p:cNvPr id="10" name="Freeform 10"/>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6"/>
              <a:stretch>
                <a:fillRect l="-106521" t="-134093" r="-319662" b="-191083"/>
              </a:stretch>
            </a:blipFill>
          </p:spPr>
        </p:sp>
      </p:grpSp>
      <p:grpSp>
        <p:nvGrpSpPr>
          <p:cNvPr id="11" name="Group 11"/>
          <p:cNvGrpSpPr/>
          <p:nvPr/>
        </p:nvGrpSpPr>
        <p:grpSpPr>
          <a:xfrm>
            <a:off x="1852946" y="4616392"/>
            <a:ext cx="1578931" cy="1578931"/>
            <a:chOff x="0" y="0"/>
            <a:chExt cx="12700000" cy="12700000"/>
          </a:xfrm>
        </p:grpSpPr>
        <p:sp>
          <p:nvSpPr>
            <p:cNvPr id="12" name="Freeform 12"/>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7"/>
              <a:stretch>
                <a:fillRect l="-24769" r="-24769"/>
              </a:stretch>
            </a:blipFill>
          </p:spPr>
        </p:sp>
      </p:grpSp>
      <p:grpSp>
        <p:nvGrpSpPr>
          <p:cNvPr id="13" name="Group 13"/>
          <p:cNvGrpSpPr/>
          <p:nvPr/>
        </p:nvGrpSpPr>
        <p:grpSpPr>
          <a:xfrm>
            <a:off x="3829407" y="5193540"/>
            <a:ext cx="1578931" cy="1578931"/>
            <a:chOff x="0" y="0"/>
            <a:chExt cx="12700000" cy="12700000"/>
          </a:xfrm>
        </p:grpSpPr>
        <p:sp>
          <p:nvSpPr>
            <p:cNvPr id="14" name="Freeform 1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8"/>
              <a:stretch>
                <a:fillRect l="-268147" t="-72634" r="-7911" b="-55157"/>
              </a:stretch>
            </a:blipFill>
          </p:spPr>
        </p:sp>
      </p:grpSp>
      <p:sp>
        <p:nvSpPr>
          <p:cNvPr id="15" name="Freeform 15"/>
          <p:cNvSpPr/>
          <p:nvPr/>
        </p:nvSpPr>
        <p:spPr>
          <a:xfrm>
            <a:off x="6790520" y="4371908"/>
            <a:ext cx="1410504" cy="574780"/>
          </a:xfrm>
          <a:custGeom>
            <a:avLst/>
            <a:gdLst/>
            <a:ahLst/>
            <a:cxnLst/>
            <a:rect l="l" t="t" r="r" b="b"/>
            <a:pathLst>
              <a:path w="1410504" h="574780">
                <a:moveTo>
                  <a:pt x="0" y="0"/>
                </a:moveTo>
                <a:lnTo>
                  <a:pt x="1410504" y="0"/>
                </a:lnTo>
                <a:lnTo>
                  <a:pt x="1410504" y="574780"/>
                </a:lnTo>
                <a:lnTo>
                  <a:pt x="0" y="57478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 name="Freeform 16"/>
          <p:cNvSpPr/>
          <p:nvPr/>
        </p:nvSpPr>
        <p:spPr>
          <a:xfrm>
            <a:off x="8855573" y="4147572"/>
            <a:ext cx="576854" cy="1023451"/>
          </a:xfrm>
          <a:custGeom>
            <a:avLst/>
            <a:gdLst/>
            <a:ahLst/>
            <a:cxnLst/>
            <a:rect l="l" t="t" r="r" b="b"/>
            <a:pathLst>
              <a:path w="576854" h="1023451">
                <a:moveTo>
                  <a:pt x="0" y="0"/>
                </a:moveTo>
                <a:lnTo>
                  <a:pt x="576854" y="0"/>
                </a:lnTo>
                <a:lnTo>
                  <a:pt x="576854" y="1023451"/>
                </a:lnTo>
                <a:lnTo>
                  <a:pt x="0" y="102345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7" name="Freeform 17"/>
          <p:cNvSpPr/>
          <p:nvPr/>
        </p:nvSpPr>
        <p:spPr>
          <a:xfrm>
            <a:off x="7495772" y="1983533"/>
            <a:ext cx="10216356" cy="1719904"/>
          </a:xfrm>
          <a:custGeom>
            <a:avLst/>
            <a:gdLst/>
            <a:ahLst/>
            <a:cxnLst/>
            <a:rect l="l" t="t" r="r" b="b"/>
            <a:pathLst>
              <a:path w="10216356" h="1719904">
                <a:moveTo>
                  <a:pt x="0" y="0"/>
                </a:moveTo>
                <a:lnTo>
                  <a:pt x="10216356" y="0"/>
                </a:lnTo>
                <a:lnTo>
                  <a:pt x="10216356" y="1719904"/>
                </a:lnTo>
                <a:lnTo>
                  <a:pt x="0" y="1719904"/>
                </a:lnTo>
                <a:lnTo>
                  <a:pt x="0" y="0"/>
                </a:lnTo>
                <a:close/>
              </a:path>
            </a:pathLst>
          </a:custGeom>
          <a:blipFill>
            <a:blip r:embed="rId13"/>
            <a:stretch>
              <a:fillRect t="-6640"/>
            </a:stretch>
          </a:blipFill>
        </p:spPr>
      </p:sp>
      <p:sp>
        <p:nvSpPr>
          <p:cNvPr id="18" name="Freeform 18"/>
          <p:cNvSpPr/>
          <p:nvPr/>
        </p:nvSpPr>
        <p:spPr>
          <a:xfrm rot="2148145">
            <a:off x="10284787" y="3478153"/>
            <a:ext cx="620068" cy="1746671"/>
          </a:xfrm>
          <a:custGeom>
            <a:avLst/>
            <a:gdLst/>
            <a:ahLst/>
            <a:cxnLst/>
            <a:rect l="l" t="t" r="r" b="b"/>
            <a:pathLst>
              <a:path w="620068" h="1746671">
                <a:moveTo>
                  <a:pt x="0" y="0"/>
                </a:moveTo>
                <a:lnTo>
                  <a:pt x="620068" y="0"/>
                </a:lnTo>
                <a:lnTo>
                  <a:pt x="620068" y="1746671"/>
                </a:lnTo>
                <a:lnTo>
                  <a:pt x="0" y="1746671"/>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nvGrpSpPr>
          <p:cNvPr id="19" name="Group 19"/>
          <p:cNvGrpSpPr/>
          <p:nvPr/>
        </p:nvGrpSpPr>
        <p:grpSpPr>
          <a:xfrm>
            <a:off x="7495772" y="1766191"/>
            <a:ext cx="10216356" cy="1946771"/>
            <a:chOff x="0" y="0"/>
            <a:chExt cx="2825499" cy="538411"/>
          </a:xfrm>
        </p:grpSpPr>
        <p:sp>
          <p:nvSpPr>
            <p:cNvPr id="20" name="Freeform 20"/>
            <p:cNvSpPr/>
            <p:nvPr/>
          </p:nvSpPr>
          <p:spPr>
            <a:xfrm>
              <a:off x="0" y="0"/>
              <a:ext cx="2825499" cy="538411"/>
            </a:xfrm>
            <a:custGeom>
              <a:avLst/>
              <a:gdLst/>
              <a:ahLst/>
              <a:cxnLst/>
              <a:rect l="l" t="t" r="r" b="b"/>
              <a:pathLst>
                <a:path w="2825499" h="538411">
                  <a:moveTo>
                    <a:pt x="40921" y="0"/>
                  </a:moveTo>
                  <a:lnTo>
                    <a:pt x="2784578" y="0"/>
                  </a:lnTo>
                  <a:cubicBezTo>
                    <a:pt x="2807178" y="0"/>
                    <a:pt x="2825499" y="18321"/>
                    <a:pt x="2825499" y="40921"/>
                  </a:cubicBezTo>
                  <a:lnTo>
                    <a:pt x="2825499" y="497490"/>
                  </a:lnTo>
                  <a:cubicBezTo>
                    <a:pt x="2825499" y="520090"/>
                    <a:pt x="2807178" y="538411"/>
                    <a:pt x="2784578" y="538411"/>
                  </a:cubicBezTo>
                  <a:lnTo>
                    <a:pt x="40921" y="538411"/>
                  </a:lnTo>
                  <a:cubicBezTo>
                    <a:pt x="18321" y="538411"/>
                    <a:pt x="0" y="520090"/>
                    <a:pt x="0" y="497490"/>
                  </a:cubicBezTo>
                  <a:lnTo>
                    <a:pt x="0" y="40921"/>
                  </a:lnTo>
                  <a:cubicBezTo>
                    <a:pt x="0" y="18321"/>
                    <a:pt x="18321" y="0"/>
                    <a:pt x="40921" y="0"/>
                  </a:cubicBezTo>
                  <a:close/>
                </a:path>
              </a:pathLst>
            </a:custGeom>
            <a:solidFill>
              <a:srgbClr val="000000">
                <a:alpha val="0"/>
              </a:srgbClr>
            </a:solidFill>
            <a:ln w="38100" cap="rnd">
              <a:solidFill>
                <a:srgbClr val="FFFFFF"/>
              </a:solidFill>
              <a:prstDash val="solid"/>
              <a:round/>
            </a:ln>
          </p:spPr>
        </p:sp>
        <p:sp>
          <p:nvSpPr>
            <p:cNvPr id="21" name="TextBox 21"/>
            <p:cNvSpPr txBox="1"/>
            <p:nvPr/>
          </p:nvSpPr>
          <p:spPr>
            <a:xfrm>
              <a:off x="0" y="-38100"/>
              <a:ext cx="2825499" cy="576511"/>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9149054" flipH="1">
            <a:off x="13222531" y="3520231"/>
            <a:ext cx="815034" cy="2295870"/>
          </a:xfrm>
          <a:custGeom>
            <a:avLst/>
            <a:gdLst/>
            <a:ahLst/>
            <a:cxnLst/>
            <a:rect l="l" t="t" r="r" b="b"/>
            <a:pathLst>
              <a:path w="815034" h="2295870">
                <a:moveTo>
                  <a:pt x="815034" y="0"/>
                </a:moveTo>
                <a:lnTo>
                  <a:pt x="0" y="0"/>
                </a:lnTo>
                <a:lnTo>
                  <a:pt x="0" y="2295870"/>
                </a:lnTo>
                <a:lnTo>
                  <a:pt x="815034" y="2295870"/>
                </a:lnTo>
                <a:lnTo>
                  <a:pt x="815034"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3" name="Freeform 23"/>
          <p:cNvSpPr/>
          <p:nvPr/>
        </p:nvSpPr>
        <p:spPr>
          <a:xfrm>
            <a:off x="7353560" y="5768449"/>
            <a:ext cx="10500780" cy="2008044"/>
          </a:xfrm>
          <a:custGeom>
            <a:avLst/>
            <a:gdLst/>
            <a:ahLst/>
            <a:cxnLst/>
            <a:rect l="l" t="t" r="r" b="b"/>
            <a:pathLst>
              <a:path w="10500780" h="2008044">
                <a:moveTo>
                  <a:pt x="0" y="0"/>
                </a:moveTo>
                <a:lnTo>
                  <a:pt x="10500780" y="0"/>
                </a:lnTo>
                <a:lnTo>
                  <a:pt x="10500780" y="2008043"/>
                </a:lnTo>
                <a:lnTo>
                  <a:pt x="0" y="2008043"/>
                </a:lnTo>
                <a:lnTo>
                  <a:pt x="0" y="0"/>
                </a:lnTo>
                <a:close/>
              </a:path>
            </a:pathLst>
          </a:custGeom>
          <a:blipFill>
            <a:blip r:embed="rId16"/>
            <a:stretch>
              <a:fillRect/>
            </a:stretch>
          </a:blipFill>
        </p:spPr>
      </p:sp>
      <p:grpSp>
        <p:nvGrpSpPr>
          <p:cNvPr id="24" name="Group 24"/>
          <p:cNvGrpSpPr/>
          <p:nvPr/>
        </p:nvGrpSpPr>
        <p:grpSpPr>
          <a:xfrm>
            <a:off x="7353560" y="5799085"/>
            <a:ext cx="10216356" cy="1946771"/>
            <a:chOff x="0" y="0"/>
            <a:chExt cx="2825499" cy="538411"/>
          </a:xfrm>
        </p:grpSpPr>
        <p:sp>
          <p:nvSpPr>
            <p:cNvPr id="25" name="Freeform 25"/>
            <p:cNvSpPr/>
            <p:nvPr/>
          </p:nvSpPr>
          <p:spPr>
            <a:xfrm>
              <a:off x="0" y="0"/>
              <a:ext cx="2825499" cy="538411"/>
            </a:xfrm>
            <a:custGeom>
              <a:avLst/>
              <a:gdLst/>
              <a:ahLst/>
              <a:cxnLst/>
              <a:rect l="l" t="t" r="r" b="b"/>
              <a:pathLst>
                <a:path w="2825499" h="538411">
                  <a:moveTo>
                    <a:pt x="40921" y="0"/>
                  </a:moveTo>
                  <a:lnTo>
                    <a:pt x="2784578" y="0"/>
                  </a:lnTo>
                  <a:cubicBezTo>
                    <a:pt x="2807178" y="0"/>
                    <a:pt x="2825499" y="18321"/>
                    <a:pt x="2825499" y="40921"/>
                  </a:cubicBezTo>
                  <a:lnTo>
                    <a:pt x="2825499" y="497490"/>
                  </a:lnTo>
                  <a:cubicBezTo>
                    <a:pt x="2825499" y="520090"/>
                    <a:pt x="2807178" y="538411"/>
                    <a:pt x="2784578" y="538411"/>
                  </a:cubicBezTo>
                  <a:lnTo>
                    <a:pt x="40921" y="538411"/>
                  </a:lnTo>
                  <a:cubicBezTo>
                    <a:pt x="18321" y="538411"/>
                    <a:pt x="0" y="520090"/>
                    <a:pt x="0" y="497490"/>
                  </a:cubicBezTo>
                  <a:lnTo>
                    <a:pt x="0" y="40921"/>
                  </a:lnTo>
                  <a:cubicBezTo>
                    <a:pt x="0" y="18321"/>
                    <a:pt x="18321" y="0"/>
                    <a:pt x="40921" y="0"/>
                  </a:cubicBezTo>
                  <a:close/>
                </a:path>
              </a:pathLst>
            </a:custGeom>
            <a:solidFill>
              <a:srgbClr val="000000">
                <a:alpha val="0"/>
              </a:srgbClr>
            </a:solidFill>
            <a:ln w="38100" cap="rnd">
              <a:solidFill>
                <a:srgbClr val="FFFFFF"/>
              </a:solidFill>
              <a:prstDash val="solid"/>
              <a:round/>
            </a:ln>
          </p:spPr>
        </p:sp>
        <p:sp>
          <p:nvSpPr>
            <p:cNvPr id="26" name="TextBox 26"/>
            <p:cNvSpPr txBox="1"/>
            <p:nvPr/>
          </p:nvSpPr>
          <p:spPr>
            <a:xfrm>
              <a:off x="0" y="-38100"/>
              <a:ext cx="2825499" cy="576511"/>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520290" y="8058634"/>
            <a:ext cx="1823172" cy="3548753"/>
          </a:xfrm>
          <a:custGeom>
            <a:avLst/>
            <a:gdLst/>
            <a:ahLst/>
            <a:cxnLst/>
            <a:rect l="l" t="t" r="r" b="b"/>
            <a:pathLst>
              <a:path w="1823172" h="3548753">
                <a:moveTo>
                  <a:pt x="0" y="0"/>
                </a:moveTo>
                <a:lnTo>
                  <a:pt x="1823172" y="0"/>
                </a:lnTo>
                <a:lnTo>
                  <a:pt x="1823172" y="3548753"/>
                </a:lnTo>
                <a:lnTo>
                  <a:pt x="0" y="3548753"/>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8" name="Freeform 28"/>
          <p:cNvSpPr/>
          <p:nvPr/>
        </p:nvSpPr>
        <p:spPr>
          <a:xfrm>
            <a:off x="4343462" y="7728867"/>
            <a:ext cx="2308534" cy="1390892"/>
          </a:xfrm>
          <a:custGeom>
            <a:avLst/>
            <a:gdLst/>
            <a:ahLst/>
            <a:cxnLst/>
            <a:rect l="l" t="t" r="r" b="b"/>
            <a:pathLst>
              <a:path w="2308534" h="1390892">
                <a:moveTo>
                  <a:pt x="0" y="0"/>
                </a:moveTo>
                <a:lnTo>
                  <a:pt x="2308534" y="0"/>
                </a:lnTo>
                <a:lnTo>
                  <a:pt x="2308534" y="1390892"/>
                </a:lnTo>
                <a:lnTo>
                  <a:pt x="0" y="139089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29" name="Freeform 29"/>
          <p:cNvSpPr/>
          <p:nvPr/>
        </p:nvSpPr>
        <p:spPr>
          <a:xfrm>
            <a:off x="4725848" y="7820751"/>
            <a:ext cx="1543763" cy="731358"/>
          </a:xfrm>
          <a:custGeom>
            <a:avLst/>
            <a:gdLst/>
            <a:ahLst/>
            <a:cxnLst/>
            <a:rect l="l" t="t" r="r" b="b"/>
            <a:pathLst>
              <a:path w="1543763" h="731358">
                <a:moveTo>
                  <a:pt x="0" y="0"/>
                </a:moveTo>
                <a:lnTo>
                  <a:pt x="1543763" y="0"/>
                </a:lnTo>
                <a:lnTo>
                  <a:pt x="1543763" y="731358"/>
                </a:lnTo>
                <a:lnTo>
                  <a:pt x="0" y="731358"/>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9335" b="-39335"/>
            </a:stretch>
          </a:blipFill>
        </p:spPr>
      </p:sp>
      <p:grpSp>
        <p:nvGrpSpPr>
          <p:cNvPr id="3" name="Group 3"/>
          <p:cNvGrpSpPr/>
          <p:nvPr/>
        </p:nvGrpSpPr>
        <p:grpSpPr>
          <a:xfrm>
            <a:off x="0" y="0"/>
            <a:ext cx="18288000" cy="1185099"/>
            <a:chOff x="0" y="0"/>
            <a:chExt cx="4816593" cy="312125"/>
          </a:xfrm>
        </p:grpSpPr>
        <p:sp>
          <p:nvSpPr>
            <p:cNvPr id="4" name="Freeform 4"/>
            <p:cNvSpPr/>
            <p:nvPr/>
          </p:nvSpPr>
          <p:spPr>
            <a:xfrm>
              <a:off x="0" y="0"/>
              <a:ext cx="4816592" cy="312125"/>
            </a:xfrm>
            <a:custGeom>
              <a:avLst/>
              <a:gdLst/>
              <a:ahLst/>
              <a:cxnLst/>
              <a:rect l="l" t="t" r="r" b="b"/>
              <a:pathLst>
                <a:path w="4816592" h="312125">
                  <a:moveTo>
                    <a:pt x="0" y="0"/>
                  </a:moveTo>
                  <a:lnTo>
                    <a:pt x="4816592" y="0"/>
                  </a:lnTo>
                  <a:lnTo>
                    <a:pt x="4816592" y="312125"/>
                  </a:lnTo>
                  <a:lnTo>
                    <a:pt x="0" y="312125"/>
                  </a:lnTo>
                  <a:close/>
                </a:path>
              </a:pathLst>
            </a:custGeom>
            <a:solidFill>
              <a:srgbClr val="484A60"/>
            </a:solidFill>
          </p:spPr>
        </p:sp>
        <p:sp>
          <p:nvSpPr>
            <p:cNvPr id="5" name="TextBox 5"/>
            <p:cNvSpPr txBox="1"/>
            <p:nvPr/>
          </p:nvSpPr>
          <p:spPr>
            <a:xfrm>
              <a:off x="0" y="-38100"/>
              <a:ext cx="4816593" cy="3502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658600" y="4254811"/>
            <a:ext cx="10500780" cy="2008044"/>
          </a:xfrm>
          <a:custGeom>
            <a:avLst/>
            <a:gdLst/>
            <a:ahLst/>
            <a:cxnLst/>
            <a:rect l="l" t="t" r="r" b="b"/>
            <a:pathLst>
              <a:path w="10500780" h="2008044">
                <a:moveTo>
                  <a:pt x="0" y="0"/>
                </a:moveTo>
                <a:lnTo>
                  <a:pt x="10500781" y="0"/>
                </a:lnTo>
                <a:lnTo>
                  <a:pt x="10500781" y="2008044"/>
                </a:lnTo>
                <a:lnTo>
                  <a:pt x="0" y="2008044"/>
                </a:lnTo>
                <a:lnTo>
                  <a:pt x="0" y="0"/>
                </a:lnTo>
                <a:close/>
              </a:path>
            </a:pathLst>
          </a:custGeom>
          <a:blipFill>
            <a:blip r:embed="rId4"/>
            <a:stretch>
              <a:fillRect/>
            </a:stretch>
          </a:blipFill>
        </p:spPr>
      </p:sp>
      <p:grpSp>
        <p:nvGrpSpPr>
          <p:cNvPr id="7" name="Group 7"/>
          <p:cNvGrpSpPr/>
          <p:nvPr/>
        </p:nvGrpSpPr>
        <p:grpSpPr>
          <a:xfrm>
            <a:off x="658600" y="4285448"/>
            <a:ext cx="10216356" cy="1946771"/>
            <a:chOff x="0" y="0"/>
            <a:chExt cx="2825499" cy="538411"/>
          </a:xfrm>
        </p:grpSpPr>
        <p:sp>
          <p:nvSpPr>
            <p:cNvPr id="8" name="Freeform 8"/>
            <p:cNvSpPr/>
            <p:nvPr/>
          </p:nvSpPr>
          <p:spPr>
            <a:xfrm>
              <a:off x="0" y="0"/>
              <a:ext cx="2825499" cy="538411"/>
            </a:xfrm>
            <a:custGeom>
              <a:avLst/>
              <a:gdLst/>
              <a:ahLst/>
              <a:cxnLst/>
              <a:rect l="l" t="t" r="r" b="b"/>
              <a:pathLst>
                <a:path w="2825499" h="538411">
                  <a:moveTo>
                    <a:pt x="40921" y="0"/>
                  </a:moveTo>
                  <a:lnTo>
                    <a:pt x="2784578" y="0"/>
                  </a:lnTo>
                  <a:cubicBezTo>
                    <a:pt x="2807178" y="0"/>
                    <a:pt x="2825499" y="18321"/>
                    <a:pt x="2825499" y="40921"/>
                  </a:cubicBezTo>
                  <a:lnTo>
                    <a:pt x="2825499" y="497490"/>
                  </a:lnTo>
                  <a:cubicBezTo>
                    <a:pt x="2825499" y="520090"/>
                    <a:pt x="2807178" y="538411"/>
                    <a:pt x="2784578" y="538411"/>
                  </a:cubicBezTo>
                  <a:lnTo>
                    <a:pt x="40921" y="538411"/>
                  </a:lnTo>
                  <a:cubicBezTo>
                    <a:pt x="18321" y="538411"/>
                    <a:pt x="0" y="520090"/>
                    <a:pt x="0" y="497490"/>
                  </a:cubicBezTo>
                  <a:lnTo>
                    <a:pt x="0" y="40921"/>
                  </a:lnTo>
                  <a:cubicBezTo>
                    <a:pt x="0" y="18321"/>
                    <a:pt x="18321" y="0"/>
                    <a:pt x="40921" y="0"/>
                  </a:cubicBezTo>
                  <a:close/>
                </a:path>
              </a:pathLst>
            </a:custGeom>
            <a:solidFill>
              <a:srgbClr val="000000">
                <a:alpha val="0"/>
              </a:srgbClr>
            </a:solidFill>
            <a:ln w="38100" cap="rnd">
              <a:solidFill>
                <a:srgbClr val="FFFFFF"/>
              </a:solidFill>
              <a:prstDash val="solid"/>
              <a:round/>
            </a:ln>
          </p:spPr>
        </p:sp>
        <p:sp>
          <p:nvSpPr>
            <p:cNvPr id="9" name="TextBox 9"/>
            <p:cNvSpPr txBox="1"/>
            <p:nvPr/>
          </p:nvSpPr>
          <p:spPr>
            <a:xfrm>
              <a:off x="0" y="-38100"/>
              <a:ext cx="2825499" cy="57651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264655" y="3550760"/>
            <a:ext cx="5680952" cy="3416146"/>
          </a:xfrm>
          <a:custGeom>
            <a:avLst/>
            <a:gdLst/>
            <a:ahLst/>
            <a:cxnLst/>
            <a:rect l="l" t="t" r="r" b="b"/>
            <a:pathLst>
              <a:path w="5680952" h="3416146">
                <a:moveTo>
                  <a:pt x="0" y="0"/>
                </a:moveTo>
                <a:lnTo>
                  <a:pt x="5680952" y="0"/>
                </a:lnTo>
                <a:lnTo>
                  <a:pt x="5680952" y="3416146"/>
                </a:lnTo>
                <a:lnTo>
                  <a:pt x="0" y="341614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5821113" y="5103781"/>
            <a:ext cx="965727" cy="919855"/>
          </a:xfrm>
          <a:custGeom>
            <a:avLst/>
            <a:gdLst/>
            <a:ahLst/>
            <a:cxnLst/>
            <a:rect l="l" t="t" r="r" b="b"/>
            <a:pathLst>
              <a:path w="965727" h="919855">
                <a:moveTo>
                  <a:pt x="0" y="0"/>
                </a:moveTo>
                <a:lnTo>
                  <a:pt x="965727" y="0"/>
                </a:lnTo>
                <a:lnTo>
                  <a:pt x="965727" y="919855"/>
                </a:lnTo>
                <a:lnTo>
                  <a:pt x="0" y="9198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11350665" y="5044417"/>
            <a:ext cx="1105275" cy="450400"/>
          </a:xfrm>
          <a:custGeom>
            <a:avLst/>
            <a:gdLst/>
            <a:ahLst/>
            <a:cxnLst/>
            <a:rect l="l" t="t" r="r" b="b"/>
            <a:pathLst>
              <a:path w="1105275" h="450400">
                <a:moveTo>
                  <a:pt x="0" y="0"/>
                </a:moveTo>
                <a:lnTo>
                  <a:pt x="1105275" y="0"/>
                </a:lnTo>
                <a:lnTo>
                  <a:pt x="1105275" y="450400"/>
                </a:lnTo>
                <a:lnTo>
                  <a:pt x="0" y="4504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rot="2545211">
            <a:off x="14007937" y="5438270"/>
            <a:ext cx="154044" cy="154044"/>
          </a:xfrm>
          <a:custGeom>
            <a:avLst/>
            <a:gdLst/>
            <a:ahLst/>
            <a:cxnLst/>
            <a:rect l="l" t="t" r="r" b="b"/>
            <a:pathLst>
              <a:path w="154044" h="154044">
                <a:moveTo>
                  <a:pt x="0" y="0"/>
                </a:moveTo>
                <a:lnTo>
                  <a:pt x="154044" y="0"/>
                </a:lnTo>
                <a:lnTo>
                  <a:pt x="154044" y="154045"/>
                </a:lnTo>
                <a:lnTo>
                  <a:pt x="0" y="15404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Freeform 14"/>
          <p:cNvSpPr/>
          <p:nvPr/>
        </p:nvSpPr>
        <p:spPr>
          <a:xfrm rot="2545211">
            <a:off x="14007203" y="5532742"/>
            <a:ext cx="154044" cy="154044"/>
          </a:xfrm>
          <a:custGeom>
            <a:avLst/>
            <a:gdLst/>
            <a:ahLst/>
            <a:cxnLst/>
            <a:rect l="l" t="t" r="r" b="b"/>
            <a:pathLst>
              <a:path w="154044" h="154044">
                <a:moveTo>
                  <a:pt x="0" y="0"/>
                </a:moveTo>
                <a:lnTo>
                  <a:pt x="154045" y="0"/>
                </a:lnTo>
                <a:lnTo>
                  <a:pt x="154045" y="154044"/>
                </a:lnTo>
                <a:lnTo>
                  <a:pt x="0" y="15404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5" name="Freeform 15"/>
          <p:cNvSpPr/>
          <p:nvPr/>
        </p:nvSpPr>
        <p:spPr>
          <a:xfrm rot="2545211">
            <a:off x="14068757" y="5515676"/>
            <a:ext cx="126370" cy="124762"/>
          </a:xfrm>
          <a:custGeom>
            <a:avLst/>
            <a:gdLst/>
            <a:ahLst/>
            <a:cxnLst/>
            <a:rect l="l" t="t" r="r" b="b"/>
            <a:pathLst>
              <a:path w="126370" h="124762">
                <a:moveTo>
                  <a:pt x="0" y="0"/>
                </a:moveTo>
                <a:lnTo>
                  <a:pt x="126370" y="0"/>
                </a:lnTo>
                <a:lnTo>
                  <a:pt x="126370" y="124762"/>
                </a:lnTo>
                <a:lnTo>
                  <a:pt x="0" y="124762"/>
                </a:lnTo>
                <a:lnTo>
                  <a:pt x="0" y="0"/>
                </a:lnTo>
                <a:close/>
              </a:path>
            </a:pathLst>
          </a:custGeom>
          <a:blipFill>
            <a:blip r:embed="rId13">
              <a:extLst>
                <a:ext uri="{96DAC541-7B7A-43D3-8B79-37D633B846F1}">
                  <asvg:svgBlip xmlns:asvg="http://schemas.microsoft.com/office/drawing/2016/SVG/main" xmlns="" r:embed="rId14"/>
                </a:ext>
              </a:extLst>
            </a:blip>
            <a:stretch>
              <a:fillRect l="-113316" t="-109886" r="-106928" b="-110357"/>
            </a:stretch>
          </a:blipFill>
        </p:spPr>
      </p:sp>
      <p:sp>
        <p:nvSpPr>
          <p:cNvPr id="16" name="Freeform 16"/>
          <p:cNvSpPr/>
          <p:nvPr/>
        </p:nvSpPr>
        <p:spPr>
          <a:xfrm rot="2545211">
            <a:off x="13974058" y="5484618"/>
            <a:ext cx="126370" cy="124762"/>
          </a:xfrm>
          <a:custGeom>
            <a:avLst/>
            <a:gdLst/>
            <a:ahLst/>
            <a:cxnLst/>
            <a:rect l="l" t="t" r="r" b="b"/>
            <a:pathLst>
              <a:path w="126370" h="124762">
                <a:moveTo>
                  <a:pt x="0" y="0"/>
                </a:moveTo>
                <a:lnTo>
                  <a:pt x="126370" y="0"/>
                </a:lnTo>
                <a:lnTo>
                  <a:pt x="126370" y="124762"/>
                </a:lnTo>
                <a:lnTo>
                  <a:pt x="0" y="124762"/>
                </a:lnTo>
                <a:lnTo>
                  <a:pt x="0" y="0"/>
                </a:lnTo>
                <a:close/>
              </a:path>
            </a:pathLst>
          </a:custGeom>
          <a:blipFill>
            <a:blip r:embed="rId13">
              <a:extLst>
                <a:ext uri="{96DAC541-7B7A-43D3-8B79-37D633B846F1}">
                  <asvg:svgBlip xmlns:asvg="http://schemas.microsoft.com/office/drawing/2016/SVG/main" xmlns="" r:embed="rId14"/>
                </a:ext>
              </a:extLst>
            </a:blip>
            <a:stretch>
              <a:fillRect l="-113316" t="-109886" r="-106928" b="-110357"/>
            </a:stretch>
          </a:blipFill>
        </p:spPr>
      </p:sp>
      <p:grpSp>
        <p:nvGrpSpPr>
          <p:cNvPr id="17" name="Group 17"/>
          <p:cNvGrpSpPr/>
          <p:nvPr/>
        </p:nvGrpSpPr>
        <p:grpSpPr>
          <a:xfrm rot="2545211">
            <a:off x="13607797" y="5109433"/>
            <a:ext cx="956093" cy="9560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B1D38"/>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2545211">
            <a:off x="14382097" y="5826877"/>
            <a:ext cx="116165" cy="114423"/>
          </a:xfrm>
          <a:custGeom>
            <a:avLst/>
            <a:gdLst/>
            <a:ahLst/>
            <a:cxnLst/>
            <a:rect l="l" t="t" r="r" b="b"/>
            <a:pathLst>
              <a:path w="116165" h="114423">
                <a:moveTo>
                  <a:pt x="0" y="0"/>
                </a:moveTo>
                <a:lnTo>
                  <a:pt x="116165" y="0"/>
                </a:lnTo>
                <a:lnTo>
                  <a:pt x="116165" y="114422"/>
                </a:lnTo>
                <a:lnTo>
                  <a:pt x="0" y="114422"/>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1" name="Freeform 21"/>
          <p:cNvSpPr/>
          <p:nvPr/>
        </p:nvSpPr>
        <p:spPr>
          <a:xfrm rot="2545211">
            <a:off x="13723767" y="5154272"/>
            <a:ext cx="116165" cy="114423"/>
          </a:xfrm>
          <a:custGeom>
            <a:avLst/>
            <a:gdLst/>
            <a:ahLst/>
            <a:cxnLst/>
            <a:rect l="l" t="t" r="r" b="b"/>
            <a:pathLst>
              <a:path w="116165" h="114423">
                <a:moveTo>
                  <a:pt x="0" y="0"/>
                </a:moveTo>
                <a:lnTo>
                  <a:pt x="116166" y="0"/>
                </a:lnTo>
                <a:lnTo>
                  <a:pt x="116166" y="114423"/>
                </a:lnTo>
                <a:lnTo>
                  <a:pt x="0" y="114423"/>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2" name="Freeform 22"/>
          <p:cNvSpPr/>
          <p:nvPr/>
        </p:nvSpPr>
        <p:spPr>
          <a:xfrm rot="-3698290">
            <a:off x="13662895" y="5112092"/>
            <a:ext cx="98605" cy="68654"/>
          </a:xfrm>
          <a:custGeom>
            <a:avLst/>
            <a:gdLst/>
            <a:ahLst/>
            <a:cxnLst/>
            <a:rect l="l" t="t" r="r" b="b"/>
            <a:pathLst>
              <a:path w="98605" h="68654">
                <a:moveTo>
                  <a:pt x="0" y="0"/>
                </a:moveTo>
                <a:lnTo>
                  <a:pt x="98605" y="0"/>
                </a:lnTo>
                <a:lnTo>
                  <a:pt x="98605" y="68653"/>
                </a:lnTo>
                <a:lnTo>
                  <a:pt x="0" y="68653"/>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3" name="Freeform 23"/>
          <p:cNvSpPr/>
          <p:nvPr/>
        </p:nvSpPr>
        <p:spPr>
          <a:xfrm rot="5865566">
            <a:off x="14496098" y="5868410"/>
            <a:ext cx="98605" cy="68654"/>
          </a:xfrm>
          <a:custGeom>
            <a:avLst/>
            <a:gdLst/>
            <a:ahLst/>
            <a:cxnLst/>
            <a:rect l="l" t="t" r="r" b="b"/>
            <a:pathLst>
              <a:path w="98605" h="68654">
                <a:moveTo>
                  <a:pt x="0" y="0"/>
                </a:moveTo>
                <a:lnTo>
                  <a:pt x="98605" y="0"/>
                </a:lnTo>
                <a:lnTo>
                  <a:pt x="98605" y="68654"/>
                </a:lnTo>
                <a:lnTo>
                  <a:pt x="0" y="6865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4" name="TextBox 24"/>
          <p:cNvSpPr txBox="1"/>
          <p:nvPr/>
        </p:nvSpPr>
        <p:spPr>
          <a:xfrm>
            <a:off x="13410469" y="4066981"/>
            <a:ext cx="3438251" cy="842548"/>
          </a:xfrm>
          <a:prstGeom prst="rect">
            <a:avLst/>
          </a:prstGeom>
        </p:spPr>
        <p:txBody>
          <a:bodyPr lIns="0" tIns="0" rIns="0" bIns="0" rtlCol="0" anchor="t">
            <a:spAutoFit/>
          </a:bodyPr>
          <a:lstStyle/>
          <a:p>
            <a:pPr algn="l">
              <a:lnSpc>
                <a:spcPts val="3435"/>
              </a:lnSpc>
              <a:spcBef>
                <a:spcPct val="0"/>
              </a:spcBef>
            </a:pPr>
            <a:r>
              <a:rPr lang="en-US" sz="2453" b="1">
                <a:solidFill>
                  <a:srgbClr val="20203A"/>
                </a:solidFill>
                <a:latin typeface="Space Mono Bold"/>
                <a:ea typeface="Space Mono Bold"/>
                <a:cs typeface="Space Mono Bold"/>
                <a:sym typeface="Space Mono Bold"/>
              </a:rPr>
              <a:t>Ground State Energy = -2.90</a:t>
            </a:r>
          </a:p>
        </p:txBody>
      </p:sp>
      <p:sp>
        <p:nvSpPr>
          <p:cNvPr id="25" name="TextBox 25"/>
          <p:cNvSpPr txBox="1"/>
          <p:nvPr/>
        </p:nvSpPr>
        <p:spPr>
          <a:xfrm rot="2545211">
            <a:off x="13852267" y="5359266"/>
            <a:ext cx="76116" cy="84003"/>
          </a:xfrm>
          <a:prstGeom prst="rect">
            <a:avLst/>
          </a:prstGeom>
        </p:spPr>
        <p:txBody>
          <a:bodyPr lIns="0" tIns="0" rIns="0" bIns="0" rtlCol="0" anchor="t">
            <a:spAutoFit/>
          </a:bodyPr>
          <a:lstStyle/>
          <a:p>
            <a:pPr algn="ctr">
              <a:lnSpc>
                <a:spcPts val="685"/>
              </a:lnSpc>
              <a:spcBef>
                <a:spcPct val="0"/>
              </a:spcBef>
            </a:pPr>
            <a:r>
              <a:rPr lang="en-US" sz="489">
                <a:solidFill>
                  <a:srgbClr val="DAE4FD"/>
                </a:solidFill>
                <a:latin typeface="Space Mono"/>
                <a:ea typeface="Space Mono"/>
                <a:cs typeface="Space Mono"/>
                <a:sym typeface="Space Mono"/>
              </a:rPr>
              <a:t>r₁</a:t>
            </a:r>
          </a:p>
        </p:txBody>
      </p:sp>
      <p:sp>
        <p:nvSpPr>
          <p:cNvPr id="26" name="TextBox 26"/>
          <p:cNvSpPr txBox="1"/>
          <p:nvPr/>
        </p:nvSpPr>
        <p:spPr>
          <a:xfrm rot="2545211">
            <a:off x="14267028" y="5355522"/>
            <a:ext cx="81815" cy="99104"/>
          </a:xfrm>
          <a:prstGeom prst="rect">
            <a:avLst/>
          </a:prstGeom>
        </p:spPr>
        <p:txBody>
          <a:bodyPr lIns="0" tIns="0" rIns="0" bIns="0" rtlCol="0" anchor="t">
            <a:spAutoFit/>
          </a:bodyPr>
          <a:lstStyle/>
          <a:p>
            <a:pPr algn="ctr">
              <a:lnSpc>
                <a:spcPts val="736"/>
              </a:lnSpc>
              <a:spcBef>
                <a:spcPct val="0"/>
              </a:spcBef>
            </a:pPr>
            <a:r>
              <a:rPr lang="en-US" sz="526">
                <a:solidFill>
                  <a:srgbClr val="DAE4FD"/>
                </a:solidFill>
                <a:latin typeface="Space Mono"/>
                <a:ea typeface="Space Mono"/>
                <a:cs typeface="Space Mono"/>
                <a:sym typeface="Space Mono"/>
              </a:rPr>
              <a:t>r₂</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113</Words>
  <Application>Microsoft Office PowerPoint</Application>
  <PresentationFormat>Custom</PresentationFormat>
  <Paragraphs>27</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Space Mono Bold</vt:lpstr>
      <vt:lpstr>Space Mono</vt:lpstr>
      <vt:lpstr>Roboto Mono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Schrodinger Equation for He Atom</dc:title>
  <dc:creator>Seveli Kaur</dc:creator>
  <cp:lastModifiedBy>Seveli Kaur</cp:lastModifiedBy>
  <cp:revision>3</cp:revision>
  <dcterms:created xsi:type="dcterms:W3CDTF">2006-08-16T00:00:00Z</dcterms:created>
  <dcterms:modified xsi:type="dcterms:W3CDTF">2025-07-26T04:22:18Z</dcterms:modified>
  <dc:identifier>DAGuKbuBQ6w</dc:identifier>
</cp:coreProperties>
</file>